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 id="2147484543" r:id="rId2"/>
    <p:sldMasterId id="2147484560" r:id="rId3"/>
  </p:sldMasterIdLst>
  <p:notesMasterIdLst>
    <p:notesMasterId r:id="rId46"/>
  </p:notesMasterIdLst>
  <p:handoutMasterIdLst>
    <p:handoutMasterId r:id="rId47"/>
  </p:handoutMasterIdLst>
  <p:sldIdLst>
    <p:sldId id="611" r:id="rId4"/>
    <p:sldId id="3424" r:id="rId5"/>
    <p:sldId id="3417" r:id="rId6"/>
    <p:sldId id="874" r:id="rId7"/>
    <p:sldId id="3432" r:id="rId8"/>
    <p:sldId id="3433" r:id="rId9"/>
    <p:sldId id="3451" r:id="rId10"/>
    <p:sldId id="3452" r:id="rId11"/>
    <p:sldId id="3453" r:id="rId12"/>
    <p:sldId id="3446" r:id="rId13"/>
    <p:sldId id="3447" r:id="rId14"/>
    <p:sldId id="3448" r:id="rId15"/>
    <p:sldId id="3449" r:id="rId16"/>
    <p:sldId id="3450" r:id="rId17"/>
    <p:sldId id="3456" r:id="rId18"/>
    <p:sldId id="3455" r:id="rId19"/>
    <p:sldId id="3454" r:id="rId20"/>
    <p:sldId id="3457" r:id="rId21"/>
    <p:sldId id="3459" r:id="rId22"/>
    <p:sldId id="3445" r:id="rId23"/>
    <p:sldId id="3458" r:id="rId24"/>
    <p:sldId id="3429" r:id="rId25"/>
    <p:sldId id="890" r:id="rId26"/>
    <p:sldId id="3439" r:id="rId27"/>
    <p:sldId id="3467" r:id="rId28"/>
    <p:sldId id="3434" r:id="rId29"/>
    <p:sldId id="3441" r:id="rId30"/>
    <p:sldId id="3430" r:id="rId31"/>
    <p:sldId id="824" r:id="rId32"/>
    <p:sldId id="3440" r:id="rId33"/>
    <p:sldId id="3431" r:id="rId34"/>
    <p:sldId id="3444" r:id="rId35"/>
    <p:sldId id="3422" r:id="rId36"/>
    <p:sldId id="3465" r:id="rId37"/>
    <p:sldId id="3466" r:id="rId38"/>
    <p:sldId id="3460" r:id="rId39"/>
    <p:sldId id="3461" r:id="rId40"/>
    <p:sldId id="3462" r:id="rId41"/>
    <p:sldId id="3463" r:id="rId42"/>
    <p:sldId id="3464" r:id="rId43"/>
    <p:sldId id="3468" r:id="rId44"/>
    <p:sldId id="764" r:id="rId45"/>
  </p:sldIdLst>
  <p:sldSz cx="12192000" cy="6858000"/>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b="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15:clr>
            <a:srgbClr val="A4A3A4"/>
          </p15:clr>
        </p15:guide>
        <p15:guide id="2" pos="7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0500"/>
    <a:srgbClr val="FF0000"/>
    <a:srgbClr val="F3CFC5"/>
    <a:srgbClr val="FBE4E3"/>
    <a:srgbClr val="E98F8F"/>
    <a:srgbClr val="FCF2C8"/>
    <a:srgbClr val="BE120B"/>
    <a:srgbClr val="CD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8191" autoAdjust="0"/>
  </p:normalViewPr>
  <p:slideViewPr>
    <p:cSldViewPr>
      <p:cViewPr varScale="1">
        <p:scale>
          <a:sx n="106" d="100"/>
          <a:sy n="106" d="100"/>
        </p:scale>
        <p:origin x="744" y="108"/>
      </p:cViewPr>
      <p:guideLst>
        <p:guide orient="horz"/>
        <p:guide pos="7544"/>
      </p:guideLst>
    </p:cSldViewPr>
  </p:slideViewPr>
  <p:outlineViewPr>
    <p:cViewPr>
      <p:scale>
        <a:sx n="33" d="100"/>
        <a:sy n="33" d="100"/>
      </p:scale>
      <p:origin x="0" y="3528"/>
    </p:cViewPr>
  </p:outlineViewPr>
  <p:notesTextViewPr>
    <p:cViewPr>
      <p:scale>
        <a:sx n="3" d="2"/>
        <a:sy n="3" d="2"/>
      </p:scale>
      <p:origin x="0" y="0"/>
    </p:cViewPr>
  </p:notesTextViewPr>
  <p:sorterViewPr>
    <p:cViewPr varScale="1">
      <p:scale>
        <a:sx n="1" d="1"/>
        <a:sy n="1" d="1"/>
      </p:scale>
      <p:origin x="0" y="0"/>
    </p:cViewPr>
  </p:sorterViewPr>
  <p:gridSpacing cx="48464" cy="48464"/>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0424DE8-4293-4081-B588-4A12A6DA699A}"/>
              </a:ext>
            </a:extLst>
          </p:cNvPr>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1979" tIns="45988" rIns="91979" bIns="45988" numCol="1" anchor="t" anchorCtr="0" compatLnSpc="1">
            <a:prstTxWarp prst="textNoShape">
              <a:avLst/>
            </a:prstTxWarp>
          </a:bodyPr>
          <a:lstStyle>
            <a:lvl1pPr defTabSz="919954" eaLnBrk="1" hangingPunct="1">
              <a:defRPr sz="1100" b="0">
                <a:cs typeface="+mn-cs"/>
              </a:defRPr>
            </a:lvl1pPr>
          </a:lstStyle>
          <a:p>
            <a:pPr>
              <a:defRPr/>
            </a:pPr>
            <a:endParaRPr lang="en-US"/>
          </a:p>
        </p:txBody>
      </p:sp>
      <p:sp>
        <p:nvSpPr>
          <p:cNvPr id="17411" name="Rectangle 3">
            <a:extLst>
              <a:ext uri="{FF2B5EF4-FFF2-40B4-BE49-F238E27FC236}">
                <a16:creationId xmlns:a16="http://schemas.microsoft.com/office/drawing/2014/main" id="{3349F6B2-476D-4A37-8263-18B5529EEE36}"/>
              </a:ext>
            </a:extLst>
          </p:cNvPr>
          <p:cNvSpPr>
            <a:spLocks noGrp="1" noChangeArrowheads="1"/>
          </p:cNvSpPr>
          <p:nvPr>
            <p:ph type="dt" sz="quarter" idx="1"/>
          </p:nvPr>
        </p:nvSpPr>
        <p:spPr bwMode="auto">
          <a:xfrm>
            <a:off x="3970338" y="0"/>
            <a:ext cx="3040062" cy="465138"/>
          </a:xfrm>
          <a:prstGeom prst="rect">
            <a:avLst/>
          </a:prstGeom>
          <a:noFill/>
          <a:ln w="9525">
            <a:noFill/>
            <a:miter lim="800000"/>
            <a:headEnd/>
            <a:tailEnd/>
          </a:ln>
          <a:effectLst/>
        </p:spPr>
        <p:txBody>
          <a:bodyPr vert="horz" wrap="square" lIns="91979" tIns="45988" rIns="91979" bIns="45988" numCol="1" anchor="t" anchorCtr="0" compatLnSpc="1">
            <a:prstTxWarp prst="textNoShape">
              <a:avLst/>
            </a:prstTxWarp>
          </a:bodyPr>
          <a:lstStyle>
            <a:lvl1pPr algn="r" defTabSz="919954" eaLnBrk="1" hangingPunct="1">
              <a:defRPr sz="1100" b="0">
                <a:cs typeface="+mn-cs"/>
              </a:defRPr>
            </a:lvl1pPr>
          </a:lstStyle>
          <a:p>
            <a:pPr>
              <a:defRPr/>
            </a:pPr>
            <a:endParaRPr lang="en-US"/>
          </a:p>
        </p:txBody>
      </p:sp>
      <p:sp>
        <p:nvSpPr>
          <p:cNvPr id="17412" name="Rectangle 4">
            <a:extLst>
              <a:ext uri="{FF2B5EF4-FFF2-40B4-BE49-F238E27FC236}">
                <a16:creationId xmlns:a16="http://schemas.microsoft.com/office/drawing/2014/main" id="{38E60B22-3C7B-4393-8F01-6EB0CD0A0A45}"/>
              </a:ext>
            </a:extLst>
          </p:cNvPr>
          <p:cNvSpPr>
            <a:spLocks noGrp="1" noChangeArrowheads="1"/>
          </p:cNvSpPr>
          <p:nvPr>
            <p:ph type="ftr" sz="quarter" idx="2"/>
          </p:nvPr>
        </p:nvSpPr>
        <p:spPr bwMode="auto">
          <a:xfrm>
            <a:off x="0" y="8831263"/>
            <a:ext cx="3040063" cy="465137"/>
          </a:xfrm>
          <a:prstGeom prst="rect">
            <a:avLst/>
          </a:prstGeom>
          <a:noFill/>
          <a:ln w="9525">
            <a:noFill/>
            <a:miter lim="800000"/>
            <a:headEnd/>
            <a:tailEnd/>
          </a:ln>
          <a:effectLst/>
        </p:spPr>
        <p:txBody>
          <a:bodyPr vert="horz" wrap="square" lIns="91979" tIns="45988" rIns="91979" bIns="45988" numCol="1" anchor="b" anchorCtr="0" compatLnSpc="1">
            <a:prstTxWarp prst="textNoShape">
              <a:avLst/>
            </a:prstTxWarp>
          </a:bodyPr>
          <a:lstStyle>
            <a:lvl1pPr defTabSz="919954" eaLnBrk="1" hangingPunct="1">
              <a:defRPr sz="1100" b="0">
                <a:cs typeface="+mn-cs"/>
              </a:defRPr>
            </a:lvl1pPr>
          </a:lstStyle>
          <a:p>
            <a:pPr>
              <a:defRPr/>
            </a:pPr>
            <a:endParaRPr lang="en-US"/>
          </a:p>
        </p:txBody>
      </p:sp>
      <p:sp>
        <p:nvSpPr>
          <p:cNvPr id="17413" name="Rectangle 5">
            <a:extLst>
              <a:ext uri="{FF2B5EF4-FFF2-40B4-BE49-F238E27FC236}">
                <a16:creationId xmlns:a16="http://schemas.microsoft.com/office/drawing/2014/main" id="{58BA57C0-6D26-48C3-9FE6-A32360D43F65}"/>
              </a:ext>
            </a:extLst>
          </p:cNvPr>
          <p:cNvSpPr>
            <a:spLocks noGrp="1" noChangeArrowheads="1"/>
          </p:cNvSpPr>
          <p:nvPr>
            <p:ph type="sldNum" sz="quarter" idx="3"/>
          </p:nvPr>
        </p:nvSpPr>
        <p:spPr bwMode="auto">
          <a:xfrm>
            <a:off x="3970338" y="8831263"/>
            <a:ext cx="3040062" cy="465137"/>
          </a:xfrm>
          <a:prstGeom prst="rect">
            <a:avLst/>
          </a:prstGeom>
          <a:noFill/>
          <a:ln w="9525">
            <a:noFill/>
            <a:miter lim="800000"/>
            <a:headEnd/>
            <a:tailEnd/>
          </a:ln>
          <a:effectLst/>
        </p:spPr>
        <p:txBody>
          <a:bodyPr vert="horz" wrap="square" lIns="91979" tIns="45988" rIns="91979" bIns="45988" numCol="1" anchor="b" anchorCtr="0" compatLnSpc="1">
            <a:prstTxWarp prst="textNoShape">
              <a:avLst/>
            </a:prstTxWarp>
          </a:bodyPr>
          <a:lstStyle>
            <a:lvl1pPr algn="r" defTabSz="919163" eaLnBrk="1" hangingPunct="1">
              <a:defRPr sz="1100" b="0" smtClean="0"/>
            </a:lvl1pPr>
          </a:lstStyle>
          <a:p>
            <a:pPr>
              <a:defRPr/>
            </a:pPr>
            <a:fld id="{C3A3D6AD-F3B5-4423-AA65-629D6F5610C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6EC678C-D627-4F22-AF8D-CA77447B4D5D}"/>
              </a:ext>
            </a:extLst>
          </p:cNvPr>
          <p:cNvSpPr>
            <a:spLocks noGrp="1" noChangeArrowheads="1"/>
          </p:cNvSpPr>
          <p:nvPr>
            <p:ph type="hdr" sz="quarter"/>
          </p:nvPr>
        </p:nvSpPr>
        <p:spPr bwMode="auto">
          <a:xfrm>
            <a:off x="0" y="0"/>
            <a:ext cx="3040063" cy="465138"/>
          </a:xfrm>
          <a:prstGeom prst="rect">
            <a:avLst/>
          </a:prstGeom>
          <a:noFill/>
          <a:ln w="9525">
            <a:noFill/>
            <a:miter lim="800000"/>
            <a:headEnd/>
            <a:tailEnd/>
          </a:ln>
          <a:effectLst/>
        </p:spPr>
        <p:txBody>
          <a:bodyPr vert="horz" wrap="square" lIns="90690" tIns="45346" rIns="90690" bIns="45346" numCol="1" anchor="t" anchorCtr="0" compatLnSpc="1">
            <a:prstTxWarp prst="textNoShape">
              <a:avLst/>
            </a:prstTxWarp>
          </a:bodyPr>
          <a:lstStyle>
            <a:lvl1pPr defTabSz="906313" eaLnBrk="1" hangingPunct="1">
              <a:defRPr sz="1100" b="0">
                <a:cs typeface="+mn-cs"/>
              </a:defRPr>
            </a:lvl1pPr>
          </a:lstStyle>
          <a:p>
            <a:pPr>
              <a:defRPr/>
            </a:pPr>
            <a:endParaRPr lang="en-US"/>
          </a:p>
        </p:txBody>
      </p:sp>
      <p:sp>
        <p:nvSpPr>
          <p:cNvPr id="55299" name="Rectangle 3">
            <a:extLst>
              <a:ext uri="{FF2B5EF4-FFF2-40B4-BE49-F238E27FC236}">
                <a16:creationId xmlns:a16="http://schemas.microsoft.com/office/drawing/2014/main" id="{3E5426D0-27A3-4B1F-B2EC-79AB8698F55F}"/>
              </a:ext>
            </a:extLst>
          </p:cNvPr>
          <p:cNvSpPr>
            <a:spLocks noGrp="1" noChangeArrowheads="1"/>
          </p:cNvSpPr>
          <p:nvPr>
            <p:ph type="dt" idx="1"/>
          </p:nvPr>
        </p:nvSpPr>
        <p:spPr bwMode="auto">
          <a:xfrm>
            <a:off x="3968750" y="0"/>
            <a:ext cx="3040063" cy="465138"/>
          </a:xfrm>
          <a:prstGeom prst="rect">
            <a:avLst/>
          </a:prstGeom>
          <a:noFill/>
          <a:ln w="9525">
            <a:noFill/>
            <a:miter lim="800000"/>
            <a:headEnd/>
            <a:tailEnd/>
          </a:ln>
          <a:effectLst/>
        </p:spPr>
        <p:txBody>
          <a:bodyPr vert="horz" wrap="square" lIns="90690" tIns="45346" rIns="90690" bIns="45346" numCol="1" anchor="t" anchorCtr="0" compatLnSpc="1">
            <a:prstTxWarp prst="textNoShape">
              <a:avLst/>
            </a:prstTxWarp>
          </a:bodyPr>
          <a:lstStyle>
            <a:lvl1pPr algn="r" defTabSz="906313" eaLnBrk="1" hangingPunct="1">
              <a:defRPr sz="1100" b="0">
                <a:cs typeface="+mn-cs"/>
              </a:defRPr>
            </a:lvl1pPr>
          </a:lstStyle>
          <a:p>
            <a:pPr>
              <a:defRPr/>
            </a:pPr>
            <a:endParaRPr lang="en-US"/>
          </a:p>
        </p:txBody>
      </p:sp>
      <p:sp>
        <p:nvSpPr>
          <p:cNvPr id="38916" name="Rectangle 4">
            <a:extLst>
              <a:ext uri="{FF2B5EF4-FFF2-40B4-BE49-F238E27FC236}">
                <a16:creationId xmlns:a16="http://schemas.microsoft.com/office/drawing/2014/main" id="{CCEDF47E-7E8A-4F95-BACA-8C1C99536312}"/>
              </a:ext>
            </a:extLst>
          </p:cNvPr>
          <p:cNvSpPr>
            <a:spLocks noGrp="1" noRot="1" noChangeAspect="1" noChangeArrowheads="1" noTextEdit="1"/>
          </p:cNvSpPr>
          <p:nvPr>
            <p:ph type="sldImg" idx="2"/>
          </p:nvPr>
        </p:nvSpPr>
        <p:spPr bwMode="auto">
          <a:xfrm>
            <a:off x="407988" y="696913"/>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a:extLst>
              <a:ext uri="{FF2B5EF4-FFF2-40B4-BE49-F238E27FC236}">
                <a16:creationId xmlns:a16="http://schemas.microsoft.com/office/drawing/2014/main" id="{D8BE5269-419F-412C-AA48-E77ED9F5B360}"/>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0690" tIns="45346" rIns="90690" bIns="453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a:extLst>
              <a:ext uri="{FF2B5EF4-FFF2-40B4-BE49-F238E27FC236}">
                <a16:creationId xmlns:a16="http://schemas.microsoft.com/office/drawing/2014/main" id="{A741C4F6-E659-405C-A930-3F183CC44654}"/>
              </a:ext>
            </a:extLst>
          </p:cNvPr>
          <p:cNvSpPr>
            <a:spLocks noGrp="1" noChangeArrowheads="1"/>
          </p:cNvSpPr>
          <p:nvPr>
            <p:ph type="ftr" sz="quarter" idx="4"/>
          </p:nvPr>
        </p:nvSpPr>
        <p:spPr bwMode="auto">
          <a:xfrm>
            <a:off x="0" y="8829675"/>
            <a:ext cx="3040063" cy="465138"/>
          </a:xfrm>
          <a:prstGeom prst="rect">
            <a:avLst/>
          </a:prstGeom>
          <a:noFill/>
          <a:ln w="9525">
            <a:noFill/>
            <a:miter lim="800000"/>
            <a:headEnd/>
            <a:tailEnd/>
          </a:ln>
          <a:effectLst/>
        </p:spPr>
        <p:txBody>
          <a:bodyPr vert="horz" wrap="square" lIns="90690" tIns="45346" rIns="90690" bIns="45346" numCol="1" anchor="b" anchorCtr="0" compatLnSpc="1">
            <a:prstTxWarp prst="textNoShape">
              <a:avLst/>
            </a:prstTxWarp>
          </a:bodyPr>
          <a:lstStyle>
            <a:lvl1pPr defTabSz="906313" eaLnBrk="1" hangingPunct="1">
              <a:defRPr sz="1100" b="0">
                <a:cs typeface="+mn-cs"/>
              </a:defRPr>
            </a:lvl1pPr>
          </a:lstStyle>
          <a:p>
            <a:pPr>
              <a:defRPr/>
            </a:pPr>
            <a:endParaRPr lang="en-US"/>
          </a:p>
        </p:txBody>
      </p:sp>
      <p:sp>
        <p:nvSpPr>
          <p:cNvPr id="55303" name="Rectangle 7">
            <a:extLst>
              <a:ext uri="{FF2B5EF4-FFF2-40B4-BE49-F238E27FC236}">
                <a16:creationId xmlns:a16="http://schemas.microsoft.com/office/drawing/2014/main" id="{876526DE-8478-4DF6-A885-33AAFE93990D}"/>
              </a:ext>
            </a:extLst>
          </p:cNvPr>
          <p:cNvSpPr>
            <a:spLocks noGrp="1" noChangeArrowheads="1"/>
          </p:cNvSpPr>
          <p:nvPr>
            <p:ph type="sldNum" sz="quarter" idx="5"/>
          </p:nvPr>
        </p:nvSpPr>
        <p:spPr bwMode="auto">
          <a:xfrm>
            <a:off x="3968750" y="8829675"/>
            <a:ext cx="3040063" cy="465138"/>
          </a:xfrm>
          <a:prstGeom prst="rect">
            <a:avLst/>
          </a:prstGeom>
          <a:noFill/>
          <a:ln w="9525">
            <a:noFill/>
            <a:miter lim="800000"/>
            <a:headEnd/>
            <a:tailEnd/>
          </a:ln>
          <a:effectLst/>
        </p:spPr>
        <p:txBody>
          <a:bodyPr vert="horz" wrap="square" lIns="90690" tIns="45346" rIns="90690" bIns="45346" numCol="1" anchor="b" anchorCtr="0" compatLnSpc="1">
            <a:prstTxWarp prst="textNoShape">
              <a:avLst/>
            </a:prstTxWarp>
          </a:bodyPr>
          <a:lstStyle>
            <a:lvl1pPr algn="r" defTabSz="904875" eaLnBrk="1" hangingPunct="1">
              <a:defRPr sz="1100" b="0" smtClean="0"/>
            </a:lvl1pPr>
          </a:lstStyle>
          <a:p>
            <a:pPr>
              <a:defRPr/>
            </a:pPr>
            <a:fld id="{CE28B6EC-2015-4166-A5E5-CA3A44AAE13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BABC69A0-AFDB-4EC0-9A42-77D4085ABA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sz="2400" b="1">
                <a:solidFill>
                  <a:schemeClr val="tx1"/>
                </a:solidFill>
                <a:latin typeface="Times New Roman" panose="02020603050405020304" pitchFamily="18" charset="0"/>
                <a:cs typeface="Arial" panose="020B0604020202020204" pitchFamily="34" charset="0"/>
              </a:defRPr>
            </a:lvl1pPr>
            <a:lvl2pPr marL="714375" indent="-273050" defTabSz="904875">
              <a:defRPr sz="2400" b="1">
                <a:solidFill>
                  <a:schemeClr val="tx1"/>
                </a:solidFill>
                <a:latin typeface="Times New Roman" panose="02020603050405020304" pitchFamily="18" charset="0"/>
                <a:cs typeface="Arial" panose="020B0604020202020204" pitchFamily="34" charset="0"/>
              </a:defRPr>
            </a:lvl2pPr>
            <a:lvl3pPr marL="1100138" indent="-217488" defTabSz="904875">
              <a:defRPr sz="2400" b="1">
                <a:solidFill>
                  <a:schemeClr val="tx1"/>
                </a:solidFill>
                <a:latin typeface="Times New Roman" panose="02020603050405020304" pitchFamily="18" charset="0"/>
                <a:cs typeface="Arial" panose="020B0604020202020204" pitchFamily="34" charset="0"/>
              </a:defRPr>
            </a:lvl3pPr>
            <a:lvl4pPr marL="1539875" indent="-217488" defTabSz="904875">
              <a:defRPr sz="2400" b="1">
                <a:solidFill>
                  <a:schemeClr val="tx1"/>
                </a:solidFill>
                <a:latin typeface="Times New Roman" panose="02020603050405020304" pitchFamily="18" charset="0"/>
                <a:cs typeface="Arial" panose="020B0604020202020204" pitchFamily="34" charset="0"/>
              </a:defRPr>
            </a:lvl4pPr>
            <a:lvl5pPr marL="1981200" indent="-217488" defTabSz="904875">
              <a:defRPr sz="2400" b="1">
                <a:solidFill>
                  <a:schemeClr val="tx1"/>
                </a:solidFill>
                <a:latin typeface="Times New Roman" panose="02020603050405020304" pitchFamily="18" charset="0"/>
                <a:cs typeface="Arial" panose="020B0604020202020204" pitchFamily="34" charset="0"/>
              </a:defRPr>
            </a:lvl5pPr>
            <a:lvl6pPr marL="2438400" indent="-217488" defTabSz="904875"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895600" indent="-217488" defTabSz="904875"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352800" indent="-217488" defTabSz="904875"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10000" indent="-217488" defTabSz="904875"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fld id="{5A65A55D-AF8F-46B8-890F-B26D32BD5586}" type="slidenum">
              <a:rPr lang="en-US" altLang="en-US" sz="1100" b="0"/>
              <a:pPr/>
              <a:t>1</a:t>
            </a:fld>
            <a:endParaRPr lang="en-US" altLang="en-US" sz="1100" b="0"/>
          </a:p>
        </p:txBody>
      </p:sp>
      <p:sp>
        <p:nvSpPr>
          <p:cNvPr id="41987" name="Rectangle 2">
            <a:extLst>
              <a:ext uri="{FF2B5EF4-FFF2-40B4-BE49-F238E27FC236}">
                <a16:creationId xmlns:a16="http://schemas.microsoft.com/office/drawing/2014/main" id="{D52D643E-2064-4F22-9D3D-50CC25F8F7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4BB1D31-EC6B-48C3-AC78-69222B4A3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BD74C430-413B-47FF-B6C3-ED1C696EA3E9}"/>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6B40DF6E-E3BD-4828-B643-2C39F3F69A69}"/>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rgbClr val="384556"/>
                </a:solidFill>
                <a:latin typeface="Calibri" panose="020F0502020204030204" pitchFamily="34" charset="0"/>
              </a:rPr>
              <a:t>Centers for Disease Control and Prevention</a:t>
            </a:r>
          </a:p>
        </p:txBody>
      </p:sp>
      <p:sp>
        <p:nvSpPr>
          <p:cNvPr id="8" name="Rectangle 9">
            <a:extLst>
              <a:ext uri="{FF2B5EF4-FFF2-40B4-BE49-F238E27FC236}">
                <a16:creationId xmlns:a16="http://schemas.microsoft.com/office/drawing/2014/main" id="{19107C1A-C694-41E9-A776-5A81B3CF120E}"/>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rgbClr val="384556"/>
                </a:solidFill>
                <a:latin typeface="Calibri" panose="020F0502020204030204" pitchFamily="34" charset="0"/>
              </a:rPr>
              <a:t>National Center for Immunization and Respiratory Diseases</a:t>
            </a:r>
          </a:p>
        </p:txBody>
      </p:sp>
      <p:pic>
        <p:nvPicPr>
          <p:cNvPr id="10" name="Picture 10">
            <a:extLst>
              <a:ext uri="{FF2B5EF4-FFF2-40B4-BE49-F238E27FC236}">
                <a16:creationId xmlns:a16="http://schemas.microsoft.com/office/drawing/2014/main" id="{2E3F1494-8ABE-4789-BAAE-A1C9187A5360}"/>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65A5FAD-2687-483D-B898-89D22C39C068}"/>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3" name="Rectangle 12">
            <a:extLst>
              <a:ext uri="{FF2B5EF4-FFF2-40B4-BE49-F238E27FC236}">
                <a16:creationId xmlns:a16="http://schemas.microsoft.com/office/drawing/2014/main" id="{E9527629-DEE7-4E3D-8C9F-AB2F251F5C4B}"/>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pic>
        <p:nvPicPr>
          <p:cNvPr id="14" name="Picture 12">
            <a:extLst>
              <a:ext uri="{FF2B5EF4-FFF2-40B4-BE49-F238E27FC236}">
                <a16:creationId xmlns:a16="http://schemas.microsoft.com/office/drawing/2014/main" id="{F53AF75B-7642-4656-B2F3-22767D7C4522}"/>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7DE96B7-AC96-4B83-A1A3-DFF9855BF418}"/>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6" name="Rectangle 15">
            <a:extLst>
              <a:ext uri="{FF2B5EF4-FFF2-40B4-BE49-F238E27FC236}">
                <a16:creationId xmlns:a16="http://schemas.microsoft.com/office/drawing/2014/main" id="{6B96FB04-6CF7-42F3-A20C-035D153C7381}"/>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pic>
        <p:nvPicPr>
          <p:cNvPr id="17" name="Picture 15">
            <a:extLst>
              <a:ext uri="{FF2B5EF4-FFF2-40B4-BE49-F238E27FC236}">
                <a16:creationId xmlns:a16="http://schemas.microsoft.com/office/drawing/2014/main" id="{89E4B4CE-1AD8-4A54-9F03-0840F9C35A85}"/>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88B87048-C9EB-4FB5-AC58-DE99ADEFC6D5}"/>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9" name="Rectangle 18">
            <a:extLst>
              <a:ext uri="{FF2B5EF4-FFF2-40B4-BE49-F238E27FC236}">
                <a16:creationId xmlns:a16="http://schemas.microsoft.com/office/drawing/2014/main" id="{56896A0B-90FB-4B1D-9695-4A383EE21F20}"/>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sp>
        <p:nvSpPr>
          <p:cNvPr id="20" name="Rectangle 19">
            <a:extLst>
              <a:ext uri="{FF2B5EF4-FFF2-40B4-BE49-F238E27FC236}">
                <a16:creationId xmlns:a16="http://schemas.microsoft.com/office/drawing/2014/main" id="{F98ED2E6-3E87-4F8A-9918-BD53CEFE6B41}"/>
              </a:ext>
            </a:extLst>
          </p:cNvPr>
          <p:cNvSpPr/>
          <p:nvPr/>
        </p:nvSpPr>
        <p:spPr>
          <a:xfrm>
            <a:off x="609600" y="6529388"/>
            <a:ext cx="10972800" cy="196850"/>
          </a:xfrm>
          <a:prstGeom prst="rect">
            <a:avLst/>
          </a:prstGeom>
        </p:spPr>
        <p:txBody>
          <a:bodyPr anchor="b">
            <a:spAutoFit/>
          </a:bodyPr>
          <a:lstStyle/>
          <a:p>
            <a:pPr>
              <a:defRPr/>
            </a:pPr>
            <a:r>
              <a:rPr lang="en-US" sz="675" dirty="0">
                <a:solidFill>
                  <a:schemeClr val="tx2"/>
                </a:solidFill>
                <a:latin typeface="+mj-lt"/>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
        <p:nvSpPr>
          <p:cNvPr id="11" name="Title 1"/>
          <p:cNvSpPr>
            <a:spLocks noGrp="1"/>
          </p:cNvSpPr>
          <p:nvPr>
            <p:ph type="title"/>
          </p:nvPr>
        </p:nvSpPr>
        <p:spPr>
          <a:xfrm>
            <a:off x="609600" y="1275657"/>
            <a:ext cx="10972800" cy="1155779"/>
          </a:xfrm>
          <a:prstGeom prst="rect">
            <a:avLst/>
          </a:prstGeom>
        </p:spPr>
        <p:txBody>
          <a:bodyPr/>
          <a:lstStyle>
            <a:lvl1pPr algn="l">
              <a:lnSpc>
                <a:spcPts val="3000"/>
              </a:lnSpc>
              <a:defRPr sz="2850" b="1" baseline="0">
                <a:solidFill>
                  <a:schemeClr val="accent6"/>
                </a:solidFill>
                <a:effectLst/>
                <a:latin typeface="Calibri"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000" b="1" baseline="0">
                <a:solidFill>
                  <a:schemeClr val="tx1"/>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000"/>
              </a:lnSpc>
              <a:buNone/>
              <a:defRPr sz="18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38058442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171698"/>
            <a:ext cx="7315200" cy="355587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2">
            <a:extLst>
              <a:ext uri="{FF2B5EF4-FFF2-40B4-BE49-F238E27FC236}">
                <a16:creationId xmlns:a16="http://schemas.microsoft.com/office/drawing/2014/main" id="{005D0A88-9575-4448-9282-D3EE4747BFD5}"/>
              </a:ext>
            </a:extLst>
          </p:cNvPr>
          <p:cNvSpPr>
            <a:spLocks noGrp="1"/>
          </p:cNvSpPr>
          <p:nvPr>
            <p:ph type="sldNum" sz="quarter" idx="10"/>
          </p:nvPr>
        </p:nvSpPr>
        <p:spPr>
          <a:xfrm>
            <a:off x="11079163" y="6689725"/>
            <a:ext cx="655637" cy="179388"/>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3FB9620-45CE-4C4E-B4C5-84D7138FDA84}" type="slidenum">
              <a:rPr lang="en-US" altLang="en-US"/>
              <a:pPr>
                <a:defRPr/>
              </a:pPr>
              <a:t>‹#›</a:t>
            </a:fld>
            <a:endParaRPr lang="en-US" altLang="en-US"/>
          </a:p>
        </p:txBody>
      </p:sp>
    </p:spTree>
    <p:extLst>
      <p:ext uri="{BB962C8B-B14F-4D97-AF65-F5344CB8AC3E}">
        <p14:creationId xmlns:p14="http://schemas.microsoft.com/office/powerpoint/2010/main" val="1455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Content Placeholder 4"/>
          <p:cNvSpPr>
            <a:spLocks noGrp="1"/>
          </p:cNvSpPr>
          <p:nvPr>
            <p:ph sz="quarter" idx="10"/>
          </p:nvPr>
        </p:nvSpPr>
        <p:spPr>
          <a:xfrm>
            <a:off x="732367" y="6191250"/>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576427"/>
      </p:ext>
    </p:extLst>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9100439"/>
      </p:ext>
    </p:extLst>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010123"/>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18425433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Content Placeholder 4"/>
          <p:cNvSpPr>
            <a:spLocks noGrp="1"/>
          </p:cNvSpPr>
          <p:nvPr>
            <p:ph sz="quarter" idx="10"/>
          </p:nvPr>
        </p:nvSpPr>
        <p:spPr>
          <a:xfrm>
            <a:off x="732367" y="6191250"/>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3405"/>
      </p:ext>
    </p:extLst>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701131"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a:t>
            </a:fld>
            <a:endParaRPr lang="en-US" dirty="0"/>
          </a:p>
        </p:txBody>
      </p:sp>
    </p:spTree>
    <p:extLst>
      <p:ext uri="{BB962C8B-B14F-4D97-AF65-F5344CB8AC3E}">
        <p14:creationId xmlns:p14="http://schemas.microsoft.com/office/powerpoint/2010/main" val="160305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Full Text">
    <p:spTree>
      <p:nvGrpSpPr>
        <p:cNvPr id="1" name=""/>
        <p:cNvGrpSpPr/>
        <p:nvPr/>
      </p:nvGrpSpPr>
      <p:grpSpPr>
        <a:xfrm>
          <a:off x="0" y="0"/>
          <a:ext cx="0" cy="0"/>
          <a:chOff x="0" y="0"/>
          <a:chExt cx="0" cy="0"/>
        </a:xfrm>
      </p:grpSpPr>
      <p:sp>
        <p:nvSpPr>
          <p:cNvPr id="6" name="Title Placeholder 3">
            <a:extLst>
              <a:ext uri="{FF2B5EF4-FFF2-40B4-BE49-F238E27FC236}">
                <a16:creationId xmlns:a16="http://schemas.microsoft.com/office/drawing/2014/main" id="{CD7CFC24-B4C6-0D4C-A322-6A0B1EF5C592}"/>
              </a:ext>
            </a:extLst>
          </p:cNvPr>
          <p:cNvSpPr>
            <a:spLocks noGrp="1"/>
          </p:cNvSpPr>
          <p:nvPr>
            <p:ph type="title"/>
          </p:nvPr>
        </p:nvSpPr>
        <p:spPr>
          <a:xfrm>
            <a:off x="233180" y="401527"/>
            <a:ext cx="11812676" cy="643502"/>
          </a:xfrm>
          <a:prstGeom prst="rect">
            <a:avLst/>
          </a:prstGeom>
        </p:spPr>
        <p:txBody>
          <a:bodyPr vert="horz" lIns="91440" tIns="45720" rIns="91440" bIns="45720" rtlCol="0" anchor="ctr">
            <a:noAutofit/>
          </a:bodyPr>
          <a:lstStyle/>
          <a:p>
            <a:r>
              <a:rPr lang="en-US" dirty="0"/>
              <a:t>Click to edit Master title style</a:t>
            </a:r>
          </a:p>
        </p:txBody>
      </p:sp>
      <p:sp>
        <p:nvSpPr>
          <p:cNvPr id="7" name="Text Placeholder 5">
            <a:extLst>
              <a:ext uri="{FF2B5EF4-FFF2-40B4-BE49-F238E27FC236}">
                <a16:creationId xmlns:a16="http://schemas.microsoft.com/office/drawing/2014/main" id="{264563F3-1DCA-914B-A4B4-AE5BCC5827CD}"/>
              </a:ext>
            </a:extLst>
          </p:cNvPr>
          <p:cNvSpPr>
            <a:spLocks noGrp="1"/>
          </p:cNvSpPr>
          <p:nvPr>
            <p:ph idx="1"/>
          </p:nvPr>
        </p:nvSpPr>
        <p:spPr>
          <a:xfrm>
            <a:off x="237506" y="1197429"/>
            <a:ext cx="11812676" cy="489857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2A0A68-328A-1A4E-9A33-9ECD6F35EB79}"/>
              </a:ext>
            </a:extLst>
          </p:cNvPr>
          <p:cNvSpPr>
            <a:spLocks noGrp="1"/>
          </p:cNvSpPr>
          <p:nvPr>
            <p:ph type="sldNum" sz="quarter" idx="4"/>
          </p:nvPr>
        </p:nvSpPr>
        <p:spPr>
          <a:xfrm>
            <a:off x="11317818" y="6352802"/>
            <a:ext cx="732364" cy="298823"/>
          </a:xfrm>
          <a:prstGeom prst="rect">
            <a:avLst/>
          </a:prstGeom>
        </p:spPr>
        <p:txBody>
          <a:bodyPr vert="horz" lIns="0" tIns="0" rIns="0" bIns="0" rtlCol="0" anchor="b"/>
          <a:lstStyle>
            <a:lvl1pPr algn="r">
              <a:defRPr sz="833">
                <a:solidFill>
                  <a:schemeClr val="tx1">
                    <a:tint val="75000"/>
                  </a:schemeClr>
                </a:solidFill>
              </a:defRPr>
            </a:lvl1pPr>
          </a:lstStyle>
          <a:p>
            <a:fld id="{11EC18AE-5831-5845-B137-5B56E031790C}" type="slidenum">
              <a:rPr lang="en-US" smtClean="0"/>
              <a:pPr/>
              <a:t>‹#›</a:t>
            </a:fld>
            <a:endParaRPr lang="en-US" dirty="0"/>
          </a:p>
        </p:txBody>
      </p:sp>
    </p:spTree>
    <p:extLst>
      <p:ext uri="{BB962C8B-B14F-4D97-AF65-F5344CB8AC3E}">
        <p14:creationId xmlns:p14="http://schemas.microsoft.com/office/powerpoint/2010/main" val="1453879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CB42D51-20E1-4512-A273-0D2FEA4B93D7}" type="datetimeFigureOut">
              <a:rPr lang="en-US" smtClean="0"/>
              <a:pPr>
                <a:defRPr/>
              </a:pPr>
              <a:t>1/11/2021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84BE8EC-F460-4706-AD70-3593403D711C}" type="slidenum">
              <a:rPr lang="en-US" altLang="en-US" smtClean="0"/>
              <a:pPr>
                <a:defRPr/>
              </a:pPr>
              <a:t>‹#›</a:t>
            </a:fld>
            <a:endParaRPr lang="en-US" altLang="en-US"/>
          </a:p>
        </p:txBody>
      </p:sp>
    </p:spTree>
    <p:extLst>
      <p:ext uri="{BB962C8B-B14F-4D97-AF65-F5344CB8AC3E}">
        <p14:creationId xmlns:p14="http://schemas.microsoft.com/office/powerpoint/2010/main" val="207633080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E294B54-6D57-4531-A160-51831BFCB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094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DC34F4C-950F-4375-B4A1-5FF8D77EE584}"/>
              </a:ext>
            </a:extLst>
          </p:cNvPr>
          <p:cNvSpPr txBox="1">
            <a:spLocks noChangeArrowheads="1"/>
          </p:cNvSpPr>
          <p:nvPr/>
        </p:nvSpPr>
        <p:spPr bwMode="auto">
          <a:xfrm>
            <a:off x="609600" y="192088"/>
            <a:ext cx="9204325" cy="461962"/>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a:solidFill>
                  <a:srgbClr val="F2F2F2"/>
                </a:solidFill>
                <a:latin typeface="Calibri" panose="020F0502020204030204" pitchFamily="34" charset="0"/>
              </a:rPr>
              <a:t>Centers for Disease Control and Prevention</a:t>
            </a:r>
          </a:p>
        </p:txBody>
      </p:sp>
      <p:sp>
        <p:nvSpPr>
          <p:cNvPr id="8" name="Rectangle 7">
            <a:extLst>
              <a:ext uri="{FF2B5EF4-FFF2-40B4-BE49-F238E27FC236}">
                <a16:creationId xmlns:a16="http://schemas.microsoft.com/office/drawing/2014/main" id="{526FDB15-AA9D-4112-9A81-5D99F96E151C}"/>
              </a:ext>
            </a:extLst>
          </p:cNvPr>
          <p:cNvSpPr>
            <a:spLocks noChangeArrowheads="1"/>
          </p:cNvSpPr>
          <p:nvPr/>
        </p:nvSpPr>
        <p:spPr bwMode="auto">
          <a:xfrm>
            <a:off x="609600" y="576263"/>
            <a:ext cx="9204325" cy="40163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2000">
                <a:solidFill>
                  <a:srgbClr val="F2F2F2"/>
                </a:solidFill>
                <a:latin typeface="Calibri" panose="020F0502020204030204" pitchFamily="34" charset="0"/>
              </a:rPr>
              <a:t>National Center for Immunization and Respiratory Diseases</a:t>
            </a:r>
          </a:p>
        </p:txBody>
      </p:sp>
      <p:pic>
        <p:nvPicPr>
          <p:cNvPr id="10" name="Picture 6">
            <a:extLst>
              <a:ext uri="{FF2B5EF4-FFF2-40B4-BE49-F238E27FC236}">
                <a16:creationId xmlns:a16="http://schemas.microsoft.com/office/drawing/2014/main" id="{FF5231EA-B5BB-4563-8218-6530449BBB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2" b="12823"/>
          <a:stretch>
            <a:fillRect/>
          </a:stretch>
        </p:blipFill>
        <p:spPr bwMode="auto">
          <a:xfrm>
            <a:off x="0" y="0"/>
            <a:ext cx="1220946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B713D3F3-12CE-4375-BF91-6C13EF3A01C3}"/>
              </a:ext>
            </a:extLst>
          </p:cNvPr>
          <p:cNvSpPr txBox="1">
            <a:spLocks noChangeArrowheads="1"/>
          </p:cNvSpPr>
          <p:nvPr userDrawn="1"/>
        </p:nvSpPr>
        <p:spPr bwMode="auto">
          <a:xfrm>
            <a:off x="609600" y="120650"/>
            <a:ext cx="9204325" cy="461963"/>
          </a:xfrm>
          <a:prstGeom prst="rect">
            <a:avLst/>
          </a:prstGeom>
          <a:noFill/>
          <a:ln>
            <a:noFill/>
          </a:ln>
        </p:spPr>
        <p:txBody>
          <a:bodyPr>
            <a:spAutoFit/>
          </a:bodyPr>
          <a:lstStyle>
            <a:lvl1pPr defTabSz="1217613">
              <a:defRPr sz="2400" b="1">
                <a:solidFill>
                  <a:schemeClr val="tx1"/>
                </a:solidFill>
                <a:latin typeface="Times New Roman" panose="02020603050405020304" pitchFamily="18" charset="0"/>
                <a:cs typeface="Arial" panose="020B0604020202020204" pitchFamily="34" charset="0"/>
              </a:defRPr>
            </a:lvl1pPr>
            <a:lvl2pPr marL="742950" indent="-285750" defTabSz="1217613">
              <a:defRPr sz="2400" b="1">
                <a:solidFill>
                  <a:schemeClr val="tx1"/>
                </a:solidFill>
                <a:latin typeface="Times New Roman" panose="02020603050405020304" pitchFamily="18" charset="0"/>
                <a:cs typeface="Arial" panose="020B0604020202020204" pitchFamily="34" charset="0"/>
              </a:defRPr>
            </a:lvl2pPr>
            <a:lvl3pPr marL="1143000" indent="-228600" defTabSz="1217613">
              <a:defRPr sz="2400" b="1">
                <a:solidFill>
                  <a:schemeClr val="tx1"/>
                </a:solidFill>
                <a:latin typeface="Times New Roman" panose="02020603050405020304" pitchFamily="18" charset="0"/>
                <a:cs typeface="Arial" panose="020B0604020202020204" pitchFamily="34" charset="0"/>
              </a:defRPr>
            </a:lvl3pPr>
            <a:lvl4pPr marL="1600200" indent="-228600" defTabSz="1217613">
              <a:defRPr sz="2400" b="1">
                <a:solidFill>
                  <a:schemeClr val="tx1"/>
                </a:solidFill>
                <a:latin typeface="Times New Roman" panose="02020603050405020304" pitchFamily="18" charset="0"/>
                <a:cs typeface="Arial" panose="020B0604020202020204" pitchFamily="34" charset="0"/>
              </a:defRPr>
            </a:lvl4pPr>
            <a:lvl5pPr marL="2057400" indent="-228600" defTabSz="1217613">
              <a:defRPr sz="2400" b="1">
                <a:solidFill>
                  <a:schemeClr val="tx1"/>
                </a:solidFill>
                <a:latin typeface="Times New Roman" panose="02020603050405020304" pitchFamily="18" charset="0"/>
                <a:cs typeface="Arial" panose="020B0604020202020204" pitchFamily="34" charset="0"/>
              </a:defRPr>
            </a:lvl5pPr>
            <a:lvl6pPr marL="2514600" indent="-228600" defTabSz="121761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defTabSz="121761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defTabSz="121761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defTabSz="1217613"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a:solidFill>
                  <a:srgbClr val="F2F2F2"/>
                </a:solidFill>
              </a:rPr>
              <a:t>Centers for Disease Control and Prevention</a:t>
            </a:r>
          </a:p>
        </p:txBody>
      </p:sp>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tx1"/>
                </a:solidFill>
                <a:effectLst/>
                <a:latin typeface="Calibri"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lumMod val="50000"/>
                  </a:schemeClr>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1452933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99962757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096A32A-9EB6-45AE-A5DF-489176DC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214"/>
          <a:stretch>
            <a:fillRect/>
          </a:stretch>
        </p:blipFill>
        <p:spPr bwMode="auto">
          <a:xfrm>
            <a:off x="7938" y="6691313"/>
            <a:ext cx="12192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2"/>
          </p:nvPr>
        </p:nvSpPr>
        <p:spPr>
          <a:xfrm>
            <a:off x="609600" y="1554480"/>
            <a:ext cx="10972800" cy="4620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609600" y="6281586"/>
            <a:ext cx="10972800" cy="455612"/>
          </a:xfrm>
        </p:spPr>
        <p:txBody>
          <a:bodyPr anchor="b"/>
          <a:lstStyle>
            <a:lvl1pPr marL="0" indent="0">
              <a:spcBef>
                <a:spcPts val="0"/>
              </a:spcBef>
              <a:buNone/>
              <a:defRPr sz="1400">
                <a:solidFill>
                  <a:schemeClr val="tx2">
                    <a:lumMod val="50000"/>
                  </a:schemeClr>
                </a:solidFill>
              </a:defRPr>
            </a:lvl1pPr>
            <a:lvl2pPr marL="243834" indent="0">
              <a:buNone/>
              <a:defRPr sz="1100">
                <a:solidFill>
                  <a:schemeClr val="tx2">
                    <a:lumMod val="50000"/>
                  </a:schemeClr>
                </a:solidFill>
              </a:defRPr>
            </a:lvl2pPr>
            <a:lvl3pPr marL="487668" indent="0">
              <a:buNone/>
              <a:defRPr sz="1100">
                <a:solidFill>
                  <a:schemeClr val="tx2">
                    <a:lumMod val="50000"/>
                  </a:schemeClr>
                </a:solidFill>
              </a:defRPr>
            </a:lvl3pPr>
            <a:lvl4pPr marL="731502" indent="0">
              <a:buNone/>
              <a:defRPr sz="1100">
                <a:solidFill>
                  <a:schemeClr val="tx2">
                    <a:lumMod val="50000"/>
                  </a:schemeClr>
                </a:solidFill>
              </a:defRPr>
            </a:lvl4pPr>
            <a:lvl5pPr marL="975336" indent="0">
              <a:buNone/>
              <a:defRPr sz="11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78973125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data-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51111D-8CE4-4E4E-A77D-CF5108176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214"/>
          <a:stretch>
            <a:fillRect/>
          </a:stretch>
        </p:blipFill>
        <p:spPr bwMode="auto">
          <a:xfrm>
            <a:off x="7938" y="6691313"/>
            <a:ext cx="12192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Text Placeholder 11"/>
          <p:cNvSpPr>
            <a:spLocks noGrp="1"/>
          </p:cNvSpPr>
          <p:nvPr>
            <p:ph type="body" sz="quarter" idx="13"/>
          </p:nvPr>
        </p:nvSpPr>
        <p:spPr>
          <a:xfrm>
            <a:off x="609600" y="6281586"/>
            <a:ext cx="10972800" cy="455612"/>
          </a:xfrm>
        </p:spPr>
        <p:txBody>
          <a:bodyPr anchor="b"/>
          <a:lstStyle>
            <a:lvl1pPr marL="0" indent="0">
              <a:spcBef>
                <a:spcPts val="0"/>
              </a:spcBef>
              <a:buNone/>
              <a:defRPr sz="1400">
                <a:solidFill>
                  <a:schemeClr val="tx2">
                    <a:lumMod val="50000"/>
                  </a:schemeClr>
                </a:solidFill>
              </a:defRPr>
            </a:lvl1pPr>
            <a:lvl2pPr marL="243834" indent="0">
              <a:buNone/>
              <a:defRPr sz="1100">
                <a:solidFill>
                  <a:schemeClr val="tx2">
                    <a:lumMod val="50000"/>
                  </a:schemeClr>
                </a:solidFill>
              </a:defRPr>
            </a:lvl2pPr>
            <a:lvl3pPr marL="487668" indent="0">
              <a:buNone/>
              <a:defRPr sz="1100">
                <a:solidFill>
                  <a:schemeClr val="tx2">
                    <a:lumMod val="50000"/>
                  </a:schemeClr>
                </a:solidFill>
              </a:defRPr>
            </a:lvl3pPr>
            <a:lvl4pPr marL="731502" indent="0">
              <a:buNone/>
              <a:defRPr sz="1100">
                <a:solidFill>
                  <a:schemeClr val="tx2">
                    <a:lumMod val="50000"/>
                  </a:schemeClr>
                </a:solidFill>
              </a:defRPr>
            </a:lvl4pPr>
            <a:lvl5pPr marL="975336" indent="0">
              <a:buNone/>
              <a:defRPr sz="11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9918094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TA SLIDE 2 column_O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D4076C0-59DA-4437-A824-C6F13BCED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545"/>
          <a:stretch>
            <a:fillRect/>
          </a:stretch>
        </p:blipFill>
        <p:spPr bwMode="auto">
          <a:xfrm>
            <a:off x="0" y="67198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599" y="1554480"/>
            <a:ext cx="5242560" cy="4191000"/>
          </a:xfrm>
          <a:prstGeom prst="rect">
            <a:avLst/>
          </a:prstGeom>
        </p:spPr>
        <p:txBody>
          <a:bodyPr/>
          <a:lstStyle>
            <a:lvl1pPr marL="243834" indent="-243834">
              <a:buClr>
                <a:schemeClr val="accent1"/>
              </a:buClr>
              <a:buSzPct val="100000"/>
              <a:buFont typeface="Wingdings" panose="05000000000000000000" pitchFamily="2" charset="2"/>
              <a:buChar char="§"/>
              <a:defRPr sz="2100" b="0" baseline="0">
                <a:solidFill>
                  <a:schemeClr val="accent4">
                    <a:lumMod val="50000"/>
                  </a:schemeClr>
                </a:solidFill>
                <a:latin typeface="+mn-lt"/>
              </a:defRPr>
            </a:lvl1pPr>
            <a:lvl2pPr marL="487668" indent="-243834">
              <a:buClr>
                <a:schemeClr val="accent1"/>
              </a:buClr>
              <a:buSzPct val="100000"/>
              <a:buFont typeface="Arial" panose="020B0604020202020204" pitchFamily="34" charset="0"/>
              <a:buChar char="–"/>
              <a:defRPr sz="1600" b="0">
                <a:solidFill>
                  <a:schemeClr val="accent4">
                    <a:lumMod val="50000"/>
                  </a:schemeClr>
                </a:solidFill>
                <a:latin typeface="+mn-lt"/>
              </a:defRPr>
            </a:lvl2pPr>
            <a:lvl3pPr marL="731502" indent="-243834">
              <a:buClr>
                <a:schemeClr val="accent1"/>
              </a:buClr>
              <a:buSzPct val="100000"/>
              <a:buFont typeface="Arial" pitchFamily="34" charset="0"/>
              <a:buChar char="•"/>
              <a:defRPr sz="1600" b="0">
                <a:solidFill>
                  <a:schemeClr val="accent4">
                    <a:lumMod val="50000"/>
                  </a:schemeClr>
                </a:solidFill>
                <a:latin typeface="+mn-lt"/>
              </a:defRPr>
            </a:lvl3pPr>
            <a:lvl4pPr marL="975336" indent="-243834">
              <a:buClr>
                <a:schemeClr val="accent1"/>
              </a:buClr>
              <a:buSzPct val="100000"/>
              <a:buFont typeface="Arial" panose="020B0604020202020204" pitchFamily="34" charset="0"/>
              <a:buChar char="–"/>
              <a:defRPr sz="1600" baseline="0">
                <a:solidFill>
                  <a:schemeClr val="accent4">
                    <a:lumMod val="50000"/>
                  </a:schemeClr>
                </a:solidFill>
                <a:latin typeface="+mn-lt"/>
              </a:defRPr>
            </a:lvl4pPr>
            <a:lvl5pPr marL="1219170" indent="-243834">
              <a:buClr>
                <a:schemeClr val="accent1"/>
              </a:buClr>
              <a:buSzPct val="100000"/>
              <a:buFont typeface="Calibri" panose="020F0502020204030204" pitchFamily="34" charset="0"/>
              <a:buChar char="»"/>
              <a:defRPr sz="1600">
                <a:solidFill>
                  <a:schemeClr val="accent4">
                    <a:lumMod val="50000"/>
                  </a:schemeClr>
                </a:solidFill>
                <a:latin typeface="+mn-lt"/>
              </a:defRPr>
            </a:lvl5pPr>
            <a:lvl6pPr>
              <a:defRPr sz="1600">
                <a:latin typeface="+mn-lt"/>
              </a:defRPr>
            </a:lvl6pPr>
            <a:lvl7pPr>
              <a:defRPr sz="1600">
                <a:latin typeface="+mn-lt"/>
              </a:defRPr>
            </a:lvl7pPr>
            <a:lvl8pPr>
              <a:defRPr sz="1600">
                <a:latin typeface="+mn-lt"/>
              </a:defRPr>
            </a:lvl8pPr>
            <a:lvl9pPr>
              <a:defRPr>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3" name="Content Placeholder 2"/>
          <p:cNvSpPr>
            <a:spLocks noGrp="1"/>
          </p:cNvSpPr>
          <p:nvPr>
            <p:ph idx="10"/>
          </p:nvPr>
        </p:nvSpPr>
        <p:spPr>
          <a:xfrm>
            <a:off x="6339840" y="1554480"/>
            <a:ext cx="5242560" cy="4191000"/>
          </a:xfrm>
          <a:prstGeom prst="rect">
            <a:avLst/>
          </a:prstGeom>
        </p:spPr>
        <p:txBody>
          <a:bodyPr/>
          <a:lstStyle>
            <a:lvl1pPr marL="243834" indent="-243834">
              <a:buClr>
                <a:schemeClr val="accent1"/>
              </a:buClr>
              <a:buSzPct val="100000"/>
              <a:buFont typeface="Wingdings" panose="05000000000000000000" pitchFamily="2" charset="2"/>
              <a:buChar char="§"/>
              <a:defRPr sz="2100" b="0" baseline="0">
                <a:solidFill>
                  <a:schemeClr val="accent4">
                    <a:lumMod val="50000"/>
                  </a:schemeClr>
                </a:solidFill>
                <a:latin typeface="+mn-lt"/>
              </a:defRPr>
            </a:lvl1pPr>
            <a:lvl2pPr marL="487668" indent="-243834">
              <a:buClr>
                <a:schemeClr val="accent1"/>
              </a:buClr>
              <a:buSzPct val="100000"/>
              <a:buFont typeface="Arial" panose="020B0604020202020204" pitchFamily="34" charset="0"/>
              <a:buChar char="–"/>
              <a:defRPr sz="1600">
                <a:solidFill>
                  <a:schemeClr val="accent4">
                    <a:lumMod val="50000"/>
                  </a:schemeClr>
                </a:solidFill>
                <a:latin typeface="+mn-lt"/>
              </a:defRPr>
            </a:lvl2pPr>
            <a:lvl3pPr>
              <a:buClr>
                <a:schemeClr val="accent1"/>
              </a:buClr>
              <a:buSzPct val="100000"/>
              <a:buFont typeface="Arial" pitchFamily="34" charset="0"/>
              <a:buChar char="•"/>
              <a:defRPr sz="1600">
                <a:solidFill>
                  <a:schemeClr val="accent4">
                    <a:lumMod val="50000"/>
                  </a:schemeClr>
                </a:solidFill>
                <a:latin typeface="+mn-lt"/>
              </a:defRPr>
            </a:lvl3pPr>
            <a:lvl4pPr marL="975336" indent="-243834">
              <a:buClr>
                <a:schemeClr val="accent1"/>
              </a:buClr>
              <a:buSzPct val="100000"/>
              <a:buFont typeface="Arial" panose="020B0604020202020204" pitchFamily="34" charset="0"/>
              <a:buChar char="–"/>
              <a:defRPr sz="1600" baseline="0">
                <a:solidFill>
                  <a:schemeClr val="accent4">
                    <a:lumMod val="50000"/>
                  </a:schemeClr>
                </a:solidFill>
                <a:latin typeface="+mn-lt"/>
              </a:defRPr>
            </a:lvl4pPr>
            <a:lvl5pPr marL="1219170" indent="-243834">
              <a:buClr>
                <a:schemeClr val="accent1"/>
              </a:buClr>
              <a:buSzPct val="100000"/>
              <a:buFont typeface="Calibri" panose="020F0502020204030204" pitchFamily="34" charset="0"/>
              <a:buChar char="»"/>
              <a:defRPr sz="1600">
                <a:solidFill>
                  <a:schemeClr val="accent4">
                    <a:lumMod val="50000"/>
                  </a:schemeClr>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09599" y="6281928"/>
            <a:ext cx="10972801" cy="457200"/>
          </a:xfrm>
        </p:spPr>
        <p:txBody>
          <a:bodyPr anchor="b"/>
          <a:lstStyle>
            <a:lvl1pPr marL="0" indent="0">
              <a:spcBef>
                <a:spcPts val="0"/>
              </a:spcBef>
              <a:buNone/>
              <a:defRPr sz="1400">
                <a:solidFill>
                  <a:schemeClr val="tx2">
                    <a:lumMod val="50000"/>
                  </a:schemeClr>
                </a:solidFill>
              </a:defRPr>
            </a:lvl1pPr>
            <a:lvl2pPr marL="243834" indent="0">
              <a:buNone/>
              <a:defRPr sz="1200">
                <a:solidFill>
                  <a:schemeClr val="tx2">
                    <a:lumMod val="50000"/>
                  </a:schemeClr>
                </a:solidFill>
              </a:defRPr>
            </a:lvl2pPr>
            <a:lvl3pPr marL="487668" indent="0">
              <a:buNone/>
              <a:defRPr sz="1200">
                <a:solidFill>
                  <a:schemeClr val="tx2">
                    <a:lumMod val="50000"/>
                  </a:schemeClr>
                </a:solidFill>
              </a:defRPr>
            </a:lvl3pPr>
            <a:lvl4pPr marL="731502" indent="0">
              <a:buNone/>
              <a:defRPr sz="1200">
                <a:solidFill>
                  <a:schemeClr val="tx2">
                    <a:lumMod val="50000"/>
                  </a:schemeClr>
                </a:solidFill>
              </a:defRPr>
            </a:lvl4pPr>
            <a:lvl5pPr marL="975336" indent="0">
              <a:buNone/>
              <a:defRPr sz="12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97682025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DATA SLIDE w photo">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5307988-77FA-4624-A194-8A297A0B5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9545"/>
          <a:stretch>
            <a:fillRect/>
          </a:stretch>
        </p:blipFill>
        <p:spPr bwMode="auto">
          <a:xfrm>
            <a:off x="0" y="67198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599" y="1554480"/>
            <a:ext cx="3548744" cy="4191000"/>
          </a:xfrm>
          <a:prstGeom prst="rect">
            <a:avLst/>
          </a:prstGeom>
        </p:spPr>
        <p:txBody>
          <a:bodyPr/>
          <a:lstStyle>
            <a:lvl1pPr marL="243834" indent="-243834">
              <a:buClr>
                <a:schemeClr val="accent1"/>
              </a:buClr>
              <a:buSzPct val="100000"/>
              <a:buFont typeface="Wingdings" panose="05000000000000000000" pitchFamily="2" charset="2"/>
              <a:buChar char="§"/>
              <a:defRPr sz="2100" b="0" baseline="0">
                <a:solidFill>
                  <a:schemeClr val="accent4">
                    <a:lumMod val="50000"/>
                  </a:schemeClr>
                </a:solidFill>
                <a:latin typeface="+mn-lt"/>
              </a:defRPr>
            </a:lvl1pPr>
            <a:lvl2pPr marL="487668" indent="-243834">
              <a:buClr>
                <a:schemeClr val="accent1"/>
              </a:buClr>
              <a:buSzPct val="100000"/>
              <a:buFont typeface="Courier New" panose="02070309020205020404" pitchFamily="49" charset="0"/>
              <a:buChar char="-"/>
              <a:defRPr sz="1600" b="0">
                <a:solidFill>
                  <a:schemeClr val="accent4">
                    <a:lumMod val="50000"/>
                  </a:schemeClr>
                </a:solidFill>
              </a:defRPr>
            </a:lvl2pPr>
            <a:lvl3pPr marL="731502" indent="-243834">
              <a:buClr>
                <a:schemeClr val="accent1"/>
              </a:buClr>
              <a:buSzPct val="100000"/>
              <a:buFont typeface="Arial" pitchFamily="34" charset="0"/>
              <a:buChar char="•"/>
              <a:defRPr sz="1600" b="0">
                <a:solidFill>
                  <a:schemeClr val="accent4">
                    <a:lumMod val="50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r>
              <a:rPr lang="en-US"/>
              <a:t>Click to edit Master text styles</a:t>
            </a:r>
          </a:p>
        </p:txBody>
      </p:sp>
      <p:sp>
        <p:nvSpPr>
          <p:cNvPr id="13" name="Content Placeholder 2"/>
          <p:cNvSpPr>
            <a:spLocks noGrp="1"/>
          </p:cNvSpPr>
          <p:nvPr>
            <p:ph idx="10"/>
          </p:nvPr>
        </p:nvSpPr>
        <p:spPr>
          <a:xfrm>
            <a:off x="4811485" y="1554480"/>
            <a:ext cx="6770916" cy="4191000"/>
          </a:xfrm>
          <a:prstGeom prst="rect">
            <a:avLst/>
          </a:prstGeom>
        </p:spPr>
        <p:txBody>
          <a:bodyPr/>
          <a:lstStyle>
            <a:lvl1pPr marL="243834" indent="-243834">
              <a:buClr>
                <a:schemeClr val="accent1"/>
              </a:buClr>
              <a:buSzPct val="100000"/>
              <a:buFont typeface="Wingdings" panose="05000000000000000000" pitchFamily="2" charset="2"/>
              <a:buChar char="§"/>
              <a:defRPr sz="2100" b="0" baseline="0">
                <a:solidFill>
                  <a:schemeClr val="accent4">
                    <a:lumMod val="50000"/>
                  </a:schemeClr>
                </a:solidFill>
                <a:latin typeface="+mn-lt"/>
              </a:defRPr>
            </a:lvl1pPr>
            <a:lvl2pPr marL="487668" indent="-243834">
              <a:buClr>
                <a:schemeClr val="accent1"/>
              </a:buClr>
              <a:buSzPct val="100000"/>
              <a:buFont typeface="Arial" panose="020B0604020202020204" pitchFamily="34" charset="0"/>
              <a:buChar char="–"/>
              <a:defRPr sz="1600">
                <a:solidFill>
                  <a:schemeClr val="accent4">
                    <a:lumMod val="50000"/>
                  </a:schemeClr>
                </a:solidFill>
                <a:latin typeface="+mn-lt"/>
              </a:defRPr>
            </a:lvl2pPr>
            <a:lvl3pPr>
              <a:buClr>
                <a:schemeClr val="accent1"/>
              </a:buClr>
              <a:buSzPct val="100000"/>
              <a:buFont typeface="Arial" pitchFamily="34" charset="0"/>
              <a:buChar char="•"/>
              <a:defRPr sz="1600">
                <a:solidFill>
                  <a:schemeClr val="accent4">
                    <a:lumMod val="50000"/>
                  </a:schemeClr>
                </a:solidFill>
                <a:latin typeface="+mn-lt"/>
              </a:defRPr>
            </a:lvl3pPr>
            <a:lvl4pPr marL="975336" indent="-243834">
              <a:buClr>
                <a:schemeClr val="accent1"/>
              </a:buClr>
              <a:buSzPct val="100000"/>
              <a:buFont typeface="Arial" panose="020B0604020202020204" pitchFamily="34" charset="0"/>
              <a:buChar char="–"/>
              <a:defRPr sz="1600" baseline="0">
                <a:solidFill>
                  <a:schemeClr val="accent4">
                    <a:lumMod val="50000"/>
                  </a:schemeClr>
                </a:solidFill>
                <a:latin typeface="+mn-lt"/>
              </a:defRPr>
            </a:lvl4pPr>
            <a:lvl5pPr marL="1219170" indent="-243834">
              <a:buClr>
                <a:schemeClr val="accent1"/>
              </a:buClr>
              <a:buSzPct val="100000"/>
              <a:buFont typeface="Calibri" panose="020F0502020204030204" pitchFamily="34" charset="0"/>
              <a:buChar char="»"/>
              <a:defRPr sz="1600">
                <a:solidFill>
                  <a:schemeClr val="accent4">
                    <a:lumMod val="50000"/>
                  </a:schemeClr>
                </a:solidFill>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09600" y="6281738"/>
            <a:ext cx="11060113" cy="457200"/>
          </a:xfrm>
        </p:spPr>
        <p:txBody>
          <a:bodyPr anchor="b"/>
          <a:lstStyle>
            <a:lvl1pPr marL="0" indent="0">
              <a:spcBef>
                <a:spcPts val="0"/>
              </a:spcBef>
              <a:buNone/>
              <a:defRPr sz="1400">
                <a:solidFill>
                  <a:schemeClr val="tx2">
                    <a:lumMod val="50000"/>
                  </a:schemeClr>
                </a:solidFill>
              </a:defRPr>
            </a:lvl1pPr>
            <a:lvl2pPr marL="243834" indent="0">
              <a:buNone/>
              <a:defRPr sz="1200">
                <a:solidFill>
                  <a:schemeClr val="tx2">
                    <a:lumMod val="50000"/>
                  </a:schemeClr>
                </a:solidFill>
              </a:defRPr>
            </a:lvl2pPr>
            <a:lvl3pPr marL="487668" indent="0">
              <a:buNone/>
              <a:defRPr sz="1200">
                <a:solidFill>
                  <a:schemeClr val="tx2">
                    <a:lumMod val="50000"/>
                  </a:schemeClr>
                </a:solidFill>
              </a:defRPr>
            </a:lvl3pPr>
            <a:lvl4pPr marL="731502" indent="0">
              <a:buNone/>
              <a:defRPr sz="1200">
                <a:solidFill>
                  <a:schemeClr val="tx2">
                    <a:lumMod val="50000"/>
                  </a:schemeClr>
                </a:solidFill>
              </a:defRPr>
            </a:lvl4pPr>
            <a:lvl5pPr marL="975336" indent="0">
              <a:buNone/>
              <a:defRPr sz="12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7380178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0E66AF">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mj-lt"/>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307502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no-text">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9DA034C-3597-43FB-9A7D-5CDC97468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214"/>
          <a:stretch>
            <a:fillRect/>
          </a:stretch>
        </p:blipFill>
        <p:spPr bwMode="auto">
          <a:xfrm>
            <a:off x="7938" y="6691313"/>
            <a:ext cx="12192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4881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F6524FB-02BB-46C4-9585-835C962B0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140"/>
          <a:stretch>
            <a:fillRect/>
          </a:stretch>
        </p:blipFill>
        <p:spPr bwMode="auto">
          <a:xfrm>
            <a:off x="3175" y="5668963"/>
            <a:ext cx="1219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5583E3D-1937-4605-A236-B4512AA4BC6D}"/>
              </a:ext>
            </a:extLst>
          </p:cNvPr>
          <p:cNvSpPr txBox="1">
            <a:spLocks noChangeArrowheads="1"/>
          </p:cNvSpPr>
          <p:nvPr/>
        </p:nvSpPr>
        <p:spPr bwMode="auto">
          <a:xfrm>
            <a:off x="609600" y="3662363"/>
            <a:ext cx="8851900" cy="181610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600">
                <a:solidFill>
                  <a:srgbClr val="7F7F7F"/>
                </a:solidFill>
                <a:latin typeface="Calibri" panose="020F0502020204030204" pitchFamily="34" charset="0"/>
              </a:rPr>
              <a:t>For more information, contact CDC</a:t>
            </a:r>
            <a:br>
              <a:rPr lang="en-US" altLang="en-US" sz="1600">
                <a:solidFill>
                  <a:srgbClr val="7F7F7F"/>
                </a:solidFill>
                <a:latin typeface="Calibri" panose="020F0502020204030204" pitchFamily="34" charset="0"/>
              </a:rPr>
            </a:br>
            <a:r>
              <a:rPr lang="en-US" altLang="en-US" sz="1600">
                <a:solidFill>
                  <a:srgbClr val="7F7F7F"/>
                </a:solidFill>
                <a:latin typeface="Calibri" panose="020F0502020204030204" pitchFamily="34" charset="0"/>
              </a:rPr>
              <a:t>1-800-CDC-INFO (232-4636)</a:t>
            </a:r>
            <a:br>
              <a:rPr lang="en-US" altLang="en-US" sz="1600">
                <a:solidFill>
                  <a:srgbClr val="7F7F7F"/>
                </a:solidFill>
                <a:latin typeface="Calibri" panose="020F0502020204030204" pitchFamily="34" charset="0"/>
              </a:rPr>
            </a:br>
            <a:r>
              <a:rPr lang="en-US" altLang="en-US" sz="1600">
                <a:solidFill>
                  <a:srgbClr val="7F7F7F"/>
                </a:solidFill>
                <a:latin typeface="Calibri" panose="020F0502020204030204" pitchFamily="34" charset="0"/>
              </a:rPr>
              <a:t>TTY:  1-888-232-6348    www.cdc.gov</a:t>
            </a:r>
            <a:br>
              <a:rPr lang="en-US" altLang="en-US" sz="1600">
                <a:solidFill>
                  <a:srgbClr val="7F7F7F"/>
                </a:solidFill>
                <a:latin typeface="Calibri" panose="020F0502020204030204" pitchFamily="34" charset="0"/>
              </a:rPr>
            </a:br>
            <a:br>
              <a:rPr lang="en-US" altLang="en-US" sz="1600">
                <a:solidFill>
                  <a:srgbClr val="7F7F7F"/>
                </a:solidFill>
                <a:latin typeface="Calibri" panose="020F0502020204030204" pitchFamily="34" charset="0"/>
              </a:rPr>
            </a:br>
            <a:br>
              <a:rPr lang="en-US" altLang="en-US" sz="1600">
                <a:solidFill>
                  <a:srgbClr val="7F7F7F"/>
                </a:solidFill>
                <a:latin typeface="Calibri" panose="020F0502020204030204" pitchFamily="34" charset="0"/>
              </a:rPr>
            </a:br>
            <a:r>
              <a:rPr lang="en-US" altLang="en-US" sz="1600">
                <a:solidFill>
                  <a:srgbClr val="7F7F7F"/>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
        <p:nvSpPr>
          <p:cNvPr id="2" name="Title 1"/>
          <p:cNvSpPr>
            <a:spLocks noGrp="1"/>
          </p:cNvSpPr>
          <p:nvPr>
            <p:ph type="title"/>
          </p:nvPr>
        </p:nvSpPr>
        <p:spPr/>
        <p:txBody>
          <a:bodyPr/>
          <a:lstStyle>
            <a:lvl1pPr>
              <a:defRPr b="0">
                <a:solidFill>
                  <a:schemeClr val="tx2">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87163870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609601" y="6281738"/>
            <a:ext cx="11060113" cy="457200"/>
          </a:xfrm>
        </p:spPr>
        <p:txBody>
          <a:bodyPr anchor="b"/>
          <a:lstStyle>
            <a:lvl1pPr marL="0" indent="0">
              <a:spcBef>
                <a:spcPts val="0"/>
              </a:spcBef>
              <a:buNone/>
              <a:defRPr sz="1050">
                <a:solidFill>
                  <a:schemeClr val="tx2">
                    <a:lumMod val="50000"/>
                  </a:schemeClr>
                </a:solidFill>
              </a:defRPr>
            </a:lvl1pPr>
            <a:lvl2pPr marL="182876" indent="0">
              <a:buNone/>
              <a:defRPr sz="900">
                <a:solidFill>
                  <a:schemeClr val="tx2">
                    <a:lumMod val="50000"/>
                  </a:schemeClr>
                </a:solidFill>
              </a:defRPr>
            </a:lvl2pPr>
            <a:lvl3pPr marL="365751" indent="0">
              <a:buNone/>
              <a:defRPr sz="900">
                <a:solidFill>
                  <a:schemeClr val="tx2">
                    <a:lumMod val="50000"/>
                  </a:schemeClr>
                </a:solidFill>
              </a:defRPr>
            </a:lvl3pPr>
            <a:lvl4pPr marL="548627" indent="0">
              <a:buNone/>
              <a:defRPr sz="900">
                <a:solidFill>
                  <a:schemeClr val="tx2">
                    <a:lumMod val="50000"/>
                  </a:schemeClr>
                </a:solidFill>
              </a:defRPr>
            </a:lvl4pPr>
            <a:lvl5pPr marL="731502" indent="0">
              <a:buNone/>
              <a:defRPr sz="900">
                <a:solidFill>
                  <a:schemeClr val="tx2">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4205336014"/>
      </p:ext>
    </p:extLst>
  </p:cSld>
  <p:clrMapOvr>
    <a:masterClrMapping/>
  </p:clrMapOvr>
  <p:transition>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DATA SLIDE_O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87035-5A46-4F60-BD81-E1F93A0D7E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87743" b="-5052"/>
          <a:stretch>
            <a:fillRect/>
          </a:stretch>
        </p:blipFill>
        <p:spPr bwMode="auto">
          <a:xfrm>
            <a:off x="7938" y="6691313"/>
            <a:ext cx="12192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nchor="b"/>
          <a:lstStyle>
            <a:lvl1pPr algn="l">
              <a:lnSpc>
                <a:spcPts val="4000"/>
              </a:lnSpc>
              <a:defRPr sz="3733" b="1" baseline="0">
                <a:solidFill>
                  <a:srgbClr val="005DAA"/>
                </a:solidFill>
                <a:effectLst/>
                <a:latin typeface="Calibri" pitchFamily="34" charset="0"/>
              </a:defRPr>
            </a:lvl1pPr>
          </a:lstStyle>
          <a:p>
            <a:r>
              <a:rPr lang="en-US"/>
              <a:t>Click to edit Master title style</a:t>
            </a:r>
            <a:endParaRPr lang="en-US" dirty="0"/>
          </a:p>
        </p:txBody>
      </p:sp>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2662905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ATA SLIDE 2 column_O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813A891-C1D6-49D3-9D8C-78AB81430A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89545"/>
          <a:stretch>
            <a:fillRect/>
          </a:stretch>
        </p:blipFill>
        <p:spPr bwMode="auto">
          <a:xfrm>
            <a:off x="0" y="67198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nchor="b"/>
          <a:lstStyle>
            <a:lvl1pPr algn="l">
              <a:lnSpc>
                <a:spcPts val="4000"/>
              </a:lnSpc>
              <a:defRPr sz="3733" b="1" baseline="0">
                <a:solidFill>
                  <a:srgbClr val="005DAB"/>
                </a:solidFill>
                <a:effectLst/>
                <a:latin typeface="Calibri" pitchFamily="34" charset="0"/>
              </a:defRPr>
            </a:lvl1pPr>
          </a:lstStyle>
          <a:p>
            <a:endParaRPr lang="en-US" dirty="0"/>
          </a:p>
        </p:txBody>
      </p:sp>
      <p:sp>
        <p:nvSpPr>
          <p:cNvPr id="3" name="Content Placeholder 2"/>
          <p:cNvSpPr>
            <a:spLocks noGrp="1"/>
          </p:cNvSpPr>
          <p:nvPr>
            <p:ph idx="1"/>
          </p:nvPr>
        </p:nvSpPr>
        <p:spPr>
          <a:xfrm>
            <a:off x="609602"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p:ph idx="10"/>
          </p:nvPr>
        </p:nvSpPr>
        <p:spPr>
          <a:xfrm>
            <a:off x="6409510" y="1600201"/>
            <a:ext cx="5172892" cy="4191000"/>
          </a:xfrm>
          <a:prstGeom prst="rect">
            <a:avLst/>
          </a:prstGeom>
        </p:spPr>
        <p:txBody>
          <a:bodyPr/>
          <a:lstStyle>
            <a:lvl1pPr marL="457178" indent="-457178">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50" indent="-380981">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7045594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81"/>
            <a:ext cx="5242560" cy="4620895"/>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b="0">
                <a:solidFill>
                  <a:schemeClr val="tx2"/>
                </a:solidFill>
                <a:latin typeface="+mn-lt"/>
              </a:defRPr>
            </a:lvl2pPr>
            <a:lvl3pPr marL="548627" indent="-182876">
              <a:buClr>
                <a:schemeClr val="accent1"/>
              </a:buClr>
              <a:buSzPct val="100000"/>
              <a:buFont typeface="Arial" pitchFamily="34" charset="0"/>
              <a:buChar char="•"/>
              <a:defRPr sz="1350" b="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3" name="Content Placeholder 2"/>
          <p:cNvSpPr>
            <a:spLocks noGrp="1"/>
          </p:cNvSpPr>
          <p:nvPr>
            <p:ph idx="10"/>
          </p:nvPr>
        </p:nvSpPr>
        <p:spPr>
          <a:xfrm>
            <a:off x="6339840" y="1554480"/>
            <a:ext cx="5242560" cy="4620894"/>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75678684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DATA SLIDE_O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32CB255F-5E6B-4F85-AAD2-1EF4B495DA42}"/>
              </a:ext>
            </a:extLst>
          </p:cNvPr>
          <p:cNvPicPr>
            <a:picLocks noChangeAspect="1"/>
          </p:cNvPicPr>
          <p:nvPr userDrawn="1"/>
        </p:nvPicPr>
        <p:blipFill>
          <a:blip r:embed="rId2">
            <a:extLst>
              <a:ext uri="{28A0092B-C50C-407E-A947-70E740481C1C}">
                <a14:useLocalDpi xmlns:a14="http://schemas.microsoft.com/office/drawing/2010/main" val="0"/>
              </a:ext>
            </a:extLst>
          </a:blip>
          <a:srcRect t="87743" b="-5052"/>
          <a:stretch>
            <a:fillRect/>
          </a:stretch>
        </p:blipFill>
        <p:spPr bwMode="auto">
          <a:xfrm>
            <a:off x="7938" y="6691313"/>
            <a:ext cx="12192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nchor="b"/>
          <a:lstStyle>
            <a:lvl1pPr algn="l">
              <a:lnSpc>
                <a:spcPts val="3000"/>
              </a:lnSpc>
              <a:defRPr sz="2800" b="1" baseline="0">
                <a:solidFill>
                  <a:srgbClr val="005DAA"/>
                </a:solidFill>
                <a:effectLst/>
                <a:latin typeface="Calibri" pitchFamily="34" charset="0"/>
              </a:defRPr>
            </a:lvl1pPr>
          </a:lstStyle>
          <a:p>
            <a:r>
              <a:rPr lang="en-US" dirty="0"/>
              <a:t>Click to edit Master title style</a:t>
            </a:r>
          </a:p>
        </p:txBody>
      </p:sp>
      <p:sp>
        <p:nvSpPr>
          <p:cNvPr id="5" name="Text Placeholder 7"/>
          <p:cNvSpPr>
            <a:spLocks noGrp="1"/>
          </p:cNvSpPr>
          <p:nvPr>
            <p:ph type="body" sz="quarter" idx="10"/>
          </p:nvPr>
        </p:nvSpPr>
        <p:spPr>
          <a:xfrm>
            <a:off x="609600" y="1545167"/>
            <a:ext cx="10972800" cy="4455584"/>
          </a:xfrm>
          <a:prstGeom prst="rect">
            <a:avLst/>
          </a:prstGeo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443427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0A7E1111-FB1C-4A7C-9AA2-06A537493621}"/>
              </a:ext>
            </a:extLst>
          </p:cNvPr>
          <p:cNvSpPr>
            <a:spLocks noGrp="1"/>
          </p:cNvSpPr>
          <p:nvPr>
            <p:ph type="dt" sz="half" idx="10"/>
          </p:nvPr>
        </p:nvSpPr>
        <p:spPr>
          <a:xfrm>
            <a:off x="0" y="0"/>
            <a:ext cx="0" cy="0"/>
          </a:xfrm>
        </p:spPr>
        <p:txBody>
          <a:bodyPr/>
          <a:lstStyle>
            <a:lvl1pPr>
              <a:defRPr/>
            </a:lvl1pPr>
          </a:lstStyle>
          <a:p>
            <a:pPr>
              <a:defRPr/>
            </a:pPr>
            <a:fld id="{EC7048FE-8B6A-4DAD-A104-00D5AD6B2BDC}" type="datetimeFigureOut">
              <a:rPr lang="en-US"/>
              <a:pPr>
                <a:defRPr/>
              </a:pPr>
              <a:t>1/11/2021</a:t>
            </a:fld>
            <a:endParaRPr/>
          </a:p>
        </p:txBody>
      </p:sp>
      <p:sp>
        <p:nvSpPr>
          <p:cNvPr id="5" name="Footer Placeholder 4">
            <a:extLst>
              <a:ext uri="{FF2B5EF4-FFF2-40B4-BE49-F238E27FC236}">
                <a16:creationId xmlns:a16="http://schemas.microsoft.com/office/drawing/2014/main" id="{CF7939B5-74D4-4A25-9B84-0AAE23C4CD4F}"/>
              </a:ext>
            </a:extLst>
          </p:cNvPr>
          <p:cNvSpPr>
            <a:spLocks noGrp="1"/>
          </p:cNvSpPr>
          <p:nvPr>
            <p:ph type="ftr" sz="quarter" idx="11"/>
          </p:nvPr>
        </p:nvSpPr>
        <p:spPr>
          <a:xfrm>
            <a:off x="0" y="0"/>
            <a:ext cx="0" cy="0"/>
          </a:xfrm>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BFDA8F51-9790-4635-8906-3793FB59E3E3}"/>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CBF864D1-94B1-4454-949D-FDA10B50354B}" type="slidenum">
              <a:rPr lang="en-US" altLang="en-US"/>
              <a:pPr>
                <a:defRPr/>
              </a:pPr>
              <a:t>‹#›</a:t>
            </a:fld>
            <a:endParaRPr lang="en-US" altLang="en-US"/>
          </a:p>
        </p:txBody>
      </p:sp>
    </p:spTree>
    <p:extLst>
      <p:ext uri="{BB962C8B-B14F-4D97-AF65-F5344CB8AC3E}">
        <p14:creationId xmlns:p14="http://schemas.microsoft.com/office/powerpoint/2010/main" val="407025671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40586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7DF5ED-7659-4CAA-848C-9DCEA19540EC}"/>
              </a:ext>
            </a:extLst>
          </p:cNvPr>
          <p:cNvSpPr>
            <a:spLocks noGrp="1"/>
          </p:cNvSpPr>
          <p:nvPr>
            <p:ph type="dt" sz="half" idx="10"/>
          </p:nvPr>
        </p:nvSpPr>
        <p:spPr>
          <a:xfrm>
            <a:off x="609600" y="6356350"/>
            <a:ext cx="2844800" cy="366713"/>
          </a:xfrm>
          <a:prstGeom prst="rect">
            <a:avLst/>
          </a:prstGeom>
        </p:spPr>
        <p:txBody>
          <a:bodyPr/>
          <a:lstStyle>
            <a:lvl1pPr algn="ctr" eaLnBrk="1" hangingPunct="1">
              <a:defRPr>
                <a:solidFill>
                  <a:prstClr val="white">
                    <a:tint val="75000"/>
                  </a:prstClr>
                </a:solidFill>
                <a:cs typeface="+mn-cs"/>
              </a:defRPr>
            </a:lvl1pPr>
          </a:lstStyle>
          <a:p>
            <a:pPr>
              <a:defRPr/>
            </a:pPr>
            <a:fld id="{1CB42D51-20E1-4512-A273-0D2FEA4B93D7}" type="datetimeFigureOut">
              <a:rPr lang="en-US"/>
              <a:pPr>
                <a:defRPr/>
              </a:pPr>
              <a:t>1/11/2021</a:t>
            </a:fld>
            <a:endParaRPr lang="en-US"/>
          </a:p>
        </p:txBody>
      </p:sp>
      <p:sp>
        <p:nvSpPr>
          <p:cNvPr id="4" name="Footer Placeholder 3">
            <a:extLst>
              <a:ext uri="{FF2B5EF4-FFF2-40B4-BE49-F238E27FC236}">
                <a16:creationId xmlns:a16="http://schemas.microsoft.com/office/drawing/2014/main" id="{0B924478-75CD-4923-A613-5BCCD71AB565}"/>
              </a:ext>
            </a:extLst>
          </p:cNvPr>
          <p:cNvSpPr>
            <a:spLocks noGrp="1"/>
          </p:cNvSpPr>
          <p:nvPr>
            <p:ph type="ftr" sz="quarter" idx="11"/>
          </p:nvPr>
        </p:nvSpPr>
        <p:spPr>
          <a:xfrm>
            <a:off x="4165600" y="6356350"/>
            <a:ext cx="3860800" cy="366713"/>
          </a:xfrm>
          <a:prstGeom prst="rect">
            <a:avLst/>
          </a:prstGeom>
        </p:spPr>
        <p:txBody>
          <a:bodyPr/>
          <a:lstStyle>
            <a:lvl1pPr algn="ctr" eaLnBrk="1" hangingPunct="1">
              <a:defRPr>
                <a:solidFill>
                  <a:prstClr val="white">
                    <a:tint val="75000"/>
                  </a:prstClr>
                </a:solidFill>
                <a:cs typeface="+mn-cs"/>
              </a:defRPr>
            </a:lvl1pPr>
          </a:lstStyle>
          <a:p>
            <a:pPr>
              <a:defRPr/>
            </a:pPr>
            <a:endParaRPr lang="en-US"/>
          </a:p>
        </p:txBody>
      </p:sp>
      <p:sp>
        <p:nvSpPr>
          <p:cNvPr id="5" name="Slide Number Placeholder 4">
            <a:extLst>
              <a:ext uri="{FF2B5EF4-FFF2-40B4-BE49-F238E27FC236}">
                <a16:creationId xmlns:a16="http://schemas.microsoft.com/office/drawing/2014/main" id="{0E797FF1-1E98-41DD-8112-B7A390C443E8}"/>
              </a:ext>
            </a:extLst>
          </p:cNvPr>
          <p:cNvSpPr>
            <a:spLocks noGrp="1"/>
          </p:cNvSpPr>
          <p:nvPr>
            <p:ph type="sldNum" sz="quarter" idx="12"/>
          </p:nvPr>
        </p:nvSpPr>
        <p:spPr>
          <a:xfrm>
            <a:off x="8737600" y="6356350"/>
            <a:ext cx="2844800" cy="3667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solidFill>
                  <a:srgbClr val="FFFFFF"/>
                </a:solidFill>
              </a:defRPr>
            </a:lvl1pPr>
          </a:lstStyle>
          <a:p>
            <a:pPr>
              <a:defRPr/>
            </a:pPr>
            <a:fld id="{484BE8EC-F460-4706-AD70-3593403D711C}" type="slidenum">
              <a:rPr lang="en-US" altLang="en-US"/>
              <a:pPr>
                <a:defRPr/>
              </a:pPr>
              <a:t>‹#›</a:t>
            </a:fld>
            <a:endParaRPr lang="en-US" altLang="en-US"/>
          </a:p>
        </p:txBody>
      </p:sp>
    </p:spTree>
    <p:extLst>
      <p:ext uri="{BB962C8B-B14F-4D97-AF65-F5344CB8AC3E}">
        <p14:creationId xmlns:p14="http://schemas.microsoft.com/office/powerpoint/2010/main" val="322110634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E267C-E674-4C00-AB12-01ED4C82B4C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B36459A-94D2-4763-B914-0FE48B268F4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1742968-6176-4F4F-8CA3-FAFD0E842A2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D618AB2-0EB7-49E4-AA05-AA08F95B155D}" type="slidenum">
              <a:rPr lang="en-US" altLang="en-US"/>
              <a:pPr>
                <a:defRPr/>
              </a:pPr>
              <a:t>‹#›</a:t>
            </a:fld>
            <a:endParaRPr lang="en-US" altLang="en-US"/>
          </a:p>
        </p:txBody>
      </p:sp>
    </p:spTree>
    <p:extLst>
      <p:ext uri="{BB962C8B-B14F-4D97-AF65-F5344CB8AC3E}">
        <p14:creationId xmlns:p14="http://schemas.microsoft.com/office/powerpoint/2010/main" val="284137450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Content Placeholder 4"/>
          <p:cNvSpPr>
            <a:spLocks noGrp="1"/>
          </p:cNvSpPr>
          <p:nvPr>
            <p:ph sz="quarter" idx="10"/>
          </p:nvPr>
        </p:nvSpPr>
        <p:spPr>
          <a:xfrm>
            <a:off x="732367" y="6191250"/>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856004"/>
      </p:ext>
    </p:extLst>
  </p:cSld>
  <p:clrMapOvr>
    <a:masterClrMapping/>
  </p:clrMapOvr>
  <p:transition>
    <p:pull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4646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_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20073017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41377343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EE862DC-39A1-488B-A616-EF8D16EB7E7A}"/>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a:extLst>
              <a:ext uri="{FF2B5EF4-FFF2-40B4-BE49-F238E27FC236}">
                <a16:creationId xmlns:a16="http://schemas.microsoft.com/office/drawing/2014/main" id="{64CA79B8-DA5D-4187-95D2-061822D9E9AB}"/>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rgbClr val="384556"/>
                </a:solidFill>
                <a:latin typeface="Calibri" panose="020F0502020204030204" pitchFamily="34" charset="0"/>
              </a:rPr>
              <a:t>Centers for Disease Control and Prevention</a:t>
            </a:r>
          </a:p>
        </p:txBody>
      </p:sp>
      <p:sp>
        <p:nvSpPr>
          <p:cNvPr id="8" name="Rectangle 9">
            <a:extLst>
              <a:ext uri="{FF2B5EF4-FFF2-40B4-BE49-F238E27FC236}">
                <a16:creationId xmlns:a16="http://schemas.microsoft.com/office/drawing/2014/main" id="{6386F086-92FA-4DDB-844B-D478009FE979}"/>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rgbClr val="384556"/>
                </a:solidFill>
                <a:latin typeface="Calibri" panose="020F0502020204030204" pitchFamily="34" charset="0"/>
              </a:rPr>
              <a:t>National Center for Immunization and Respiratory Diseases</a:t>
            </a:r>
          </a:p>
        </p:txBody>
      </p:sp>
      <p:pic>
        <p:nvPicPr>
          <p:cNvPr id="10" name="Picture 10">
            <a:extLst>
              <a:ext uri="{FF2B5EF4-FFF2-40B4-BE49-F238E27FC236}">
                <a16:creationId xmlns:a16="http://schemas.microsoft.com/office/drawing/2014/main" id="{32161514-99F6-4664-8CC5-648367B682B6}"/>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D50DD91-DF35-4CDB-B44C-FBCDAE142379}"/>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3" name="Rectangle 12">
            <a:extLst>
              <a:ext uri="{FF2B5EF4-FFF2-40B4-BE49-F238E27FC236}">
                <a16:creationId xmlns:a16="http://schemas.microsoft.com/office/drawing/2014/main" id="{D9C8DBA1-F13A-4EFE-A2B7-3E5ED3E650C2}"/>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pic>
        <p:nvPicPr>
          <p:cNvPr id="14" name="Picture 12">
            <a:extLst>
              <a:ext uri="{FF2B5EF4-FFF2-40B4-BE49-F238E27FC236}">
                <a16:creationId xmlns:a16="http://schemas.microsoft.com/office/drawing/2014/main" id="{C57D0F4B-529E-4003-B19D-9A284D0CA7F1}"/>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23295111-CFDC-4713-A4E1-67F18BA8B897}"/>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6" name="Rectangle 15">
            <a:extLst>
              <a:ext uri="{FF2B5EF4-FFF2-40B4-BE49-F238E27FC236}">
                <a16:creationId xmlns:a16="http://schemas.microsoft.com/office/drawing/2014/main" id="{71A1ACD4-F7EC-48FD-BBC7-4B2C4D4F0614}"/>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pic>
        <p:nvPicPr>
          <p:cNvPr id="17" name="Picture 15">
            <a:extLst>
              <a:ext uri="{FF2B5EF4-FFF2-40B4-BE49-F238E27FC236}">
                <a16:creationId xmlns:a16="http://schemas.microsoft.com/office/drawing/2014/main" id="{4C851E0A-0EC9-4EA3-B7BF-7B4DDF0D8E7A}"/>
              </a:ext>
            </a:extLst>
          </p:cNvPr>
          <p:cNvPicPr>
            <a:picLocks noChangeAspect="1"/>
          </p:cNvPicPr>
          <p:nvPr/>
        </p:nvPicPr>
        <p:blipFill>
          <a:blip r:embed="rId2">
            <a:extLst>
              <a:ext uri="{28A0092B-C50C-407E-A947-70E740481C1C}">
                <a14:useLocalDpi xmlns:a14="http://schemas.microsoft.com/office/drawing/2010/main" val="0"/>
              </a:ext>
            </a:extLst>
          </a:blip>
          <a:srcRect t="-2" b="12823"/>
          <a:stretch>
            <a:fillRect/>
          </a:stretch>
        </p:blipFill>
        <p:spPr bwMode="auto">
          <a:xfrm>
            <a:off x="0" y="0"/>
            <a:ext cx="122110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F566E48E-276E-4B55-905B-DA8E70272874}"/>
              </a:ext>
            </a:extLst>
          </p:cNvPr>
          <p:cNvSpPr txBox="1">
            <a:spLocks noChangeArrowheads="1"/>
          </p:cNvSpPr>
          <p:nvPr/>
        </p:nvSpPr>
        <p:spPr bwMode="auto">
          <a:xfrm>
            <a:off x="609600" y="192088"/>
            <a:ext cx="9202738" cy="369887"/>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800">
                <a:solidFill>
                  <a:schemeClr val="bg2"/>
                </a:solidFill>
                <a:latin typeface="Calibri" panose="020F0502020204030204" pitchFamily="34" charset="0"/>
              </a:rPr>
              <a:t>Centers for Disease Control and Prevention</a:t>
            </a:r>
          </a:p>
        </p:txBody>
      </p:sp>
      <p:sp>
        <p:nvSpPr>
          <p:cNvPr id="19" name="Rectangle 18">
            <a:extLst>
              <a:ext uri="{FF2B5EF4-FFF2-40B4-BE49-F238E27FC236}">
                <a16:creationId xmlns:a16="http://schemas.microsoft.com/office/drawing/2014/main" id="{BFD0A5E3-B5D7-4579-B2E1-E05C75AD6C81}"/>
              </a:ext>
            </a:extLst>
          </p:cNvPr>
          <p:cNvSpPr>
            <a:spLocks noChangeArrowheads="1"/>
          </p:cNvSpPr>
          <p:nvPr/>
        </p:nvSpPr>
        <p:spPr bwMode="auto">
          <a:xfrm>
            <a:off x="609600" y="576263"/>
            <a:ext cx="9202738" cy="323850"/>
          </a:xfrm>
          <a:prstGeom prst="rect">
            <a:avLst/>
          </a:prstGeom>
          <a:noFill/>
          <a:ln>
            <a:noFill/>
          </a:ln>
        </p:spPr>
        <p:txBody>
          <a:bodyPr>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a:defRPr/>
            </a:pPr>
            <a:r>
              <a:rPr lang="en-US" altLang="en-US" sz="1500">
                <a:solidFill>
                  <a:schemeClr val="bg2"/>
                </a:solidFill>
                <a:latin typeface="Calibri" panose="020F0502020204030204" pitchFamily="34" charset="0"/>
              </a:rPr>
              <a:t>National Center for Immunization and Respiratory Diseases</a:t>
            </a:r>
          </a:p>
        </p:txBody>
      </p:sp>
      <p:sp>
        <p:nvSpPr>
          <p:cNvPr id="20" name="Rectangle 19">
            <a:extLst>
              <a:ext uri="{FF2B5EF4-FFF2-40B4-BE49-F238E27FC236}">
                <a16:creationId xmlns:a16="http://schemas.microsoft.com/office/drawing/2014/main" id="{CD0D72E9-9645-426F-9189-E49C93E2EB4D}"/>
              </a:ext>
            </a:extLst>
          </p:cNvPr>
          <p:cNvSpPr/>
          <p:nvPr/>
        </p:nvSpPr>
        <p:spPr>
          <a:xfrm>
            <a:off x="609600" y="6529388"/>
            <a:ext cx="10972800" cy="196850"/>
          </a:xfrm>
          <a:prstGeom prst="rect">
            <a:avLst/>
          </a:prstGeom>
        </p:spPr>
        <p:txBody>
          <a:bodyPr anchor="b">
            <a:spAutoFit/>
          </a:bodyPr>
          <a:lstStyle/>
          <a:p>
            <a:pPr>
              <a:defRPr/>
            </a:pPr>
            <a:r>
              <a:rPr lang="en-US" sz="675" dirty="0">
                <a:solidFill>
                  <a:schemeClr val="tx2"/>
                </a:solidFill>
                <a:latin typeface="+mj-lt"/>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
        <p:nvSpPr>
          <p:cNvPr id="11" name="Title 1"/>
          <p:cNvSpPr>
            <a:spLocks noGrp="1"/>
          </p:cNvSpPr>
          <p:nvPr>
            <p:ph type="title"/>
          </p:nvPr>
        </p:nvSpPr>
        <p:spPr>
          <a:xfrm>
            <a:off x="609600" y="1275657"/>
            <a:ext cx="10972800" cy="1155779"/>
          </a:xfrm>
          <a:prstGeom prst="rect">
            <a:avLst/>
          </a:prstGeom>
        </p:spPr>
        <p:txBody>
          <a:bodyPr/>
          <a:lstStyle>
            <a:lvl1pPr algn="l">
              <a:lnSpc>
                <a:spcPts val="3000"/>
              </a:lnSpc>
              <a:defRPr sz="2850" b="1" baseline="0">
                <a:solidFill>
                  <a:schemeClr val="accent6"/>
                </a:solidFill>
                <a:effectLst/>
                <a:latin typeface="Calibri"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000" b="1" baseline="0">
                <a:solidFill>
                  <a:schemeClr val="tx1"/>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000"/>
              </a:lnSpc>
              <a:buNone/>
              <a:defRPr sz="18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14046498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4811486" y="1554480"/>
            <a:ext cx="6770916" cy="4620894"/>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Content Placeholder 2"/>
          <p:cNvSpPr>
            <a:spLocks noGrp="1"/>
          </p:cNvSpPr>
          <p:nvPr>
            <p:ph idx="1"/>
          </p:nvPr>
        </p:nvSpPr>
        <p:spPr>
          <a:xfrm>
            <a:off x="609599" y="1554481"/>
            <a:ext cx="3717957" cy="4620895"/>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36574855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6220213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81"/>
            <a:ext cx="5242560" cy="4620895"/>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b="0">
                <a:solidFill>
                  <a:schemeClr val="tx2"/>
                </a:solidFill>
                <a:latin typeface="+mn-lt"/>
              </a:defRPr>
            </a:lvl2pPr>
            <a:lvl3pPr marL="548627" indent="-182876">
              <a:buClr>
                <a:schemeClr val="accent1"/>
              </a:buClr>
              <a:buSzPct val="100000"/>
              <a:buFont typeface="Arial" pitchFamily="34" charset="0"/>
              <a:buChar char="•"/>
              <a:defRPr sz="1350" b="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3" name="Content Placeholder 2"/>
          <p:cNvSpPr>
            <a:spLocks noGrp="1"/>
          </p:cNvSpPr>
          <p:nvPr>
            <p:ph idx="10"/>
          </p:nvPr>
        </p:nvSpPr>
        <p:spPr>
          <a:xfrm>
            <a:off x="6339840" y="1554480"/>
            <a:ext cx="5242560" cy="4620894"/>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4319793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4811486" y="1554480"/>
            <a:ext cx="6770916" cy="4620894"/>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3" name="Content Placeholder 2"/>
          <p:cNvSpPr>
            <a:spLocks noGrp="1"/>
          </p:cNvSpPr>
          <p:nvPr>
            <p:ph idx="1"/>
          </p:nvPr>
        </p:nvSpPr>
        <p:spPr>
          <a:xfrm>
            <a:off x="609599" y="1554481"/>
            <a:ext cx="3717957" cy="4620895"/>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
        <p:nvSpPr>
          <p:cNvPr id="6"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10148364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91978194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69687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3600" b="1" baseline="0">
                <a:solidFill>
                  <a:schemeClr val="bg2"/>
                </a:solidFill>
                <a:effectLst/>
                <a:latin typeface="+mj-lt"/>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200"/>
              </a:lnSpc>
              <a:buNone/>
              <a:defRPr sz="2000" baseline="0">
                <a:solidFill>
                  <a:schemeClr val="bg2"/>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606554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A21C4F35-B9F2-4866-99E4-15135CD8EC61}"/>
              </a:ext>
            </a:extLst>
          </p:cNvPr>
          <p:cNvPicPr>
            <a:picLocks noChangeAspect="1"/>
          </p:cNvPicPr>
          <p:nvPr/>
        </p:nvPicPr>
        <p:blipFill>
          <a:blip r:embed="rId2">
            <a:extLst>
              <a:ext uri="{28A0092B-C50C-407E-A947-70E740481C1C}">
                <a14:useLocalDpi xmlns:a14="http://schemas.microsoft.com/office/drawing/2010/main" val="0"/>
              </a:ext>
            </a:extLst>
          </a:blip>
          <a:srcRect b="18140"/>
          <a:stretch>
            <a:fillRect/>
          </a:stretch>
        </p:blipFill>
        <p:spPr bwMode="auto">
          <a:xfrm>
            <a:off x="0" y="5680075"/>
            <a:ext cx="1219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8FB61E84-FEEB-42F6-B608-970ADAAA1FDC}"/>
              </a:ext>
            </a:extLst>
          </p:cNvPr>
          <p:cNvSpPr txBox="1">
            <a:spLocks/>
          </p:cNvSpPr>
          <p:nvPr/>
        </p:nvSpPr>
        <p:spPr>
          <a:xfrm>
            <a:off x="609600" y="3471863"/>
            <a:ext cx="10972800" cy="2208212"/>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defRPr/>
            </a:pPr>
            <a:r>
              <a:rPr lang="en-US" sz="1200" dirty="0">
                <a:solidFill>
                  <a:schemeClr val="tx2"/>
                </a:solidFill>
                <a:latin typeface="+mj-lt"/>
              </a:rPr>
              <a:t>For more information, contact CDC</a:t>
            </a:r>
            <a:br>
              <a:rPr lang="en-US" sz="1200" dirty="0">
                <a:solidFill>
                  <a:schemeClr val="tx2"/>
                </a:solidFill>
                <a:latin typeface="+mj-lt"/>
              </a:rPr>
            </a:br>
            <a:r>
              <a:rPr lang="en-US" sz="1200" dirty="0">
                <a:solidFill>
                  <a:schemeClr val="tx2"/>
                </a:solidFill>
                <a:latin typeface="+mj-lt"/>
              </a:rPr>
              <a:t>1-800-CDC-INFO (232-4636)</a:t>
            </a:r>
            <a:br>
              <a:rPr lang="en-US" sz="1200" dirty="0">
                <a:solidFill>
                  <a:schemeClr val="tx2"/>
                </a:solidFill>
                <a:latin typeface="+mj-lt"/>
              </a:rPr>
            </a:br>
            <a:r>
              <a:rPr lang="en-US" sz="1200" dirty="0">
                <a:solidFill>
                  <a:schemeClr val="tx2"/>
                </a:solidFill>
                <a:latin typeface="+mj-lt"/>
              </a:rPr>
              <a:t>TTY:  1-888-232-6348    </a:t>
            </a:r>
            <a:r>
              <a:rPr lang="en-US" sz="1200" dirty="0">
                <a:solidFill>
                  <a:schemeClr val="tx2"/>
                </a:solidFill>
                <a:latin typeface="+mj-lt"/>
                <a:hlinkClick r:id="rId3"/>
              </a:rPr>
              <a:t>www.cdc.gov</a:t>
            </a:r>
            <a:endParaRPr lang="en-US" sz="1200" dirty="0">
              <a:solidFill>
                <a:schemeClr val="tx2"/>
              </a:solidFill>
              <a:latin typeface="+mj-lt"/>
            </a:endParaRPr>
          </a:p>
          <a:p>
            <a:pPr>
              <a:defRPr/>
            </a:pPr>
            <a:br>
              <a:rPr lang="en-US" sz="1200" dirty="0">
                <a:solidFill>
                  <a:schemeClr val="tx2"/>
                </a:solidFill>
                <a:latin typeface="+mj-lt"/>
              </a:rPr>
            </a:br>
            <a:r>
              <a:rPr lang="en-US" sz="900" dirty="0">
                <a:solidFill>
                  <a:schemeClr val="tx2"/>
                </a:solidFill>
                <a:latin typeface="+mj-lt"/>
              </a:rPr>
              <a:t>The findings and conclusions in this report are those of the authors and do not necessarily represent the official position of the Centers for Disease Control and Prevention.</a:t>
            </a:r>
          </a:p>
          <a:p>
            <a:pPr>
              <a:defRPr/>
            </a:pPr>
            <a:endParaRPr lang="en-US" sz="900" dirty="0">
              <a:solidFill>
                <a:schemeClr val="tx2"/>
              </a:solidFill>
              <a:latin typeface="+mj-lt"/>
            </a:endParaRPr>
          </a:p>
          <a:p>
            <a:pPr>
              <a:defRPr/>
            </a:pPr>
            <a:r>
              <a:rPr lang="en-US" sz="900" dirty="0">
                <a:solidFill>
                  <a:schemeClr val="tx2"/>
                </a:solidFill>
                <a:latin typeface="+mj-lt"/>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18034544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5E40BEB-30F0-47F3-B42D-DC713B223C7B}"/>
              </a:ext>
            </a:extLst>
          </p:cNvPr>
          <p:cNvPicPr>
            <a:picLocks noChangeAspect="1"/>
          </p:cNvPicPr>
          <p:nvPr userDrawn="1"/>
        </p:nvPicPr>
        <p:blipFill>
          <a:blip r:embed="rId2">
            <a:extLst>
              <a:ext uri="{28A0092B-C50C-407E-A947-70E740481C1C}">
                <a14:useLocalDpi xmlns:a14="http://schemas.microsoft.com/office/drawing/2010/main" val="0"/>
              </a:ext>
            </a:extLst>
          </a:blip>
          <a:srcRect t="87724"/>
          <a:stretch>
            <a:fillRect/>
          </a:stretch>
        </p:blipFill>
        <p:spPr bwMode="auto">
          <a:xfrm>
            <a:off x="0" y="6683375"/>
            <a:ext cx="12192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609600" y="1545167"/>
            <a:ext cx="10972800" cy="4455584"/>
          </a:xfrm>
        </p:spPr>
        <p:txBody>
          <a:bodyPr/>
          <a:lstStyle>
            <a:lvl1pPr marL="257168" indent="-257168">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018452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171698"/>
            <a:ext cx="7315200" cy="355587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2">
            <a:extLst>
              <a:ext uri="{FF2B5EF4-FFF2-40B4-BE49-F238E27FC236}">
                <a16:creationId xmlns:a16="http://schemas.microsoft.com/office/drawing/2014/main" id="{C12BD8AE-1E46-46C1-98ED-0ACEF3002C94}"/>
              </a:ext>
            </a:extLst>
          </p:cNvPr>
          <p:cNvSpPr>
            <a:spLocks noGrp="1"/>
          </p:cNvSpPr>
          <p:nvPr>
            <p:ph type="sldNum" sz="quarter" idx="10"/>
          </p:nvPr>
        </p:nvSpPr>
        <p:spPr>
          <a:xfrm>
            <a:off x="11079163" y="6689725"/>
            <a:ext cx="655637" cy="179388"/>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3A547E3-E15A-49DB-A4D9-DCC108BC13E7}" type="slidenum">
              <a:rPr lang="en-US" altLang="en-US"/>
              <a:pPr>
                <a:defRPr/>
              </a:pPr>
              <a:t>‹#›</a:t>
            </a:fld>
            <a:endParaRPr lang="en-US" altLang="en-US"/>
          </a:p>
        </p:txBody>
      </p:sp>
    </p:spTree>
    <p:extLst>
      <p:ext uri="{BB962C8B-B14F-4D97-AF65-F5344CB8AC3E}">
        <p14:creationId xmlns:p14="http://schemas.microsoft.com/office/powerpoint/2010/main" val="2206450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Content Placeholder 4"/>
          <p:cNvSpPr>
            <a:spLocks noGrp="1"/>
          </p:cNvSpPr>
          <p:nvPr>
            <p:ph sz="quarter" idx="10"/>
          </p:nvPr>
        </p:nvSpPr>
        <p:spPr>
          <a:xfrm>
            <a:off x="732367" y="6191250"/>
            <a:ext cx="1219200" cy="91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2758859"/>
      </p:ext>
    </p:extLst>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endParaRPr lang="en-US" dirty="0"/>
          </a:p>
        </p:txBody>
      </p:sp>
      <p:sp>
        <p:nvSpPr>
          <p:cNvPr id="4" name="Text Placeholder 4"/>
          <p:cNvSpPr>
            <a:spLocks noGrp="1"/>
          </p:cNvSpPr>
          <p:nvPr>
            <p:ph type="body" sz="quarter" idx="13"/>
          </p:nvPr>
        </p:nvSpPr>
        <p:spPr>
          <a:xfrm>
            <a:off x="609600" y="6175377"/>
            <a:ext cx="10972800" cy="550863"/>
          </a:xfrm>
        </p:spPr>
        <p:txBody>
          <a:bodyPr anchor="b"/>
          <a:lstStyle>
            <a:lvl1pPr marL="0" indent="0">
              <a:spcBef>
                <a:spcPts val="150"/>
              </a:spcBef>
              <a:buNone/>
              <a:defRPr sz="900">
                <a:solidFill>
                  <a:schemeClr val="tx2"/>
                </a:solidFill>
              </a:defRPr>
            </a:lvl1pPr>
          </a:lstStyle>
          <a:p>
            <a:pPr lvl="0"/>
            <a:r>
              <a:rPr lang="en-US"/>
              <a:t>Edit Master text styles</a:t>
            </a:r>
          </a:p>
        </p:txBody>
      </p:sp>
    </p:spTree>
    <p:extLst>
      <p:ext uri="{BB962C8B-B14F-4D97-AF65-F5344CB8AC3E}">
        <p14:creationId xmlns:p14="http://schemas.microsoft.com/office/powerpoint/2010/main" val="288946464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0A7E1111-FB1C-4A7C-9AA2-06A537493621}"/>
              </a:ext>
            </a:extLst>
          </p:cNvPr>
          <p:cNvSpPr>
            <a:spLocks noGrp="1"/>
          </p:cNvSpPr>
          <p:nvPr>
            <p:ph type="dt" sz="half" idx="10"/>
          </p:nvPr>
        </p:nvSpPr>
        <p:spPr>
          <a:xfrm>
            <a:off x="0" y="0"/>
            <a:ext cx="0" cy="0"/>
          </a:xfrm>
        </p:spPr>
        <p:txBody>
          <a:bodyPr/>
          <a:lstStyle>
            <a:lvl1pPr>
              <a:defRPr/>
            </a:lvl1pPr>
          </a:lstStyle>
          <a:p>
            <a:pPr>
              <a:defRPr/>
            </a:pPr>
            <a:fld id="{EC7048FE-8B6A-4DAD-A104-00D5AD6B2BDC}" type="datetimeFigureOut">
              <a:rPr lang="en-US"/>
              <a:pPr>
                <a:defRPr/>
              </a:pPr>
              <a:t>1/11/2021</a:t>
            </a:fld>
            <a:endParaRPr/>
          </a:p>
        </p:txBody>
      </p:sp>
      <p:sp>
        <p:nvSpPr>
          <p:cNvPr id="5" name="Footer Placeholder 4">
            <a:extLst>
              <a:ext uri="{FF2B5EF4-FFF2-40B4-BE49-F238E27FC236}">
                <a16:creationId xmlns:a16="http://schemas.microsoft.com/office/drawing/2014/main" id="{CF7939B5-74D4-4A25-9B84-0AAE23C4CD4F}"/>
              </a:ext>
            </a:extLst>
          </p:cNvPr>
          <p:cNvSpPr>
            <a:spLocks noGrp="1"/>
          </p:cNvSpPr>
          <p:nvPr>
            <p:ph type="ftr" sz="quarter" idx="11"/>
          </p:nvPr>
        </p:nvSpPr>
        <p:spPr>
          <a:xfrm>
            <a:off x="0" y="0"/>
            <a:ext cx="0" cy="0"/>
          </a:xfrm>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BFDA8F51-9790-4635-8906-3793FB59E3E3}"/>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smtClean="0"/>
            </a:lvl1pPr>
          </a:lstStyle>
          <a:p>
            <a:pPr>
              <a:defRPr/>
            </a:pPr>
            <a:fld id="{CBF864D1-94B1-4454-949D-FDA10B50354B}" type="slidenum">
              <a:rPr lang="en-US" altLang="en-US"/>
              <a:pPr>
                <a:defRPr/>
              </a:pPr>
              <a:t>‹#›</a:t>
            </a:fld>
            <a:endParaRPr lang="en-US" altLang="en-US"/>
          </a:p>
        </p:txBody>
      </p:sp>
    </p:spTree>
    <p:extLst>
      <p:ext uri="{BB962C8B-B14F-4D97-AF65-F5344CB8AC3E}">
        <p14:creationId xmlns:p14="http://schemas.microsoft.com/office/powerpoint/2010/main" val="3525925018"/>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7DF5ED-7659-4CAA-848C-9DCEA19540EC}"/>
              </a:ext>
            </a:extLst>
          </p:cNvPr>
          <p:cNvSpPr>
            <a:spLocks noGrp="1"/>
          </p:cNvSpPr>
          <p:nvPr>
            <p:ph type="dt" sz="half" idx="10"/>
          </p:nvPr>
        </p:nvSpPr>
        <p:spPr>
          <a:xfrm>
            <a:off x="609600" y="6356350"/>
            <a:ext cx="2844800" cy="366713"/>
          </a:xfrm>
          <a:prstGeom prst="rect">
            <a:avLst/>
          </a:prstGeom>
        </p:spPr>
        <p:txBody>
          <a:bodyPr/>
          <a:lstStyle>
            <a:lvl1pPr algn="ctr" eaLnBrk="1" hangingPunct="1">
              <a:defRPr>
                <a:solidFill>
                  <a:prstClr val="white">
                    <a:tint val="75000"/>
                  </a:prstClr>
                </a:solidFill>
                <a:cs typeface="+mn-cs"/>
              </a:defRPr>
            </a:lvl1pPr>
          </a:lstStyle>
          <a:p>
            <a:pPr>
              <a:defRPr/>
            </a:pPr>
            <a:fld id="{1CB42D51-20E1-4512-A273-0D2FEA4B93D7}" type="datetimeFigureOut">
              <a:rPr lang="en-US"/>
              <a:pPr>
                <a:defRPr/>
              </a:pPr>
              <a:t>1/11/2021</a:t>
            </a:fld>
            <a:endParaRPr lang="en-US"/>
          </a:p>
        </p:txBody>
      </p:sp>
      <p:sp>
        <p:nvSpPr>
          <p:cNvPr id="4" name="Footer Placeholder 3">
            <a:extLst>
              <a:ext uri="{FF2B5EF4-FFF2-40B4-BE49-F238E27FC236}">
                <a16:creationId xmlns:a16="http://schemas.microsoft.com/office/drawing/2014/main" id="{0B924478-75CD-4923-A613-5BCCD71AB565}"/>
              </a:ext>
            </a:extLst>
          </p:cNvPr>
          <p:cNvSpPr>
            <a:spLocks noGrp="1"/>
          </p:cNvSpPr>
          <p:nvPr>
            <p:ph type="ftr" sz="quarter" idx="11"/>
          </p:nvPr>
        </p:nvSpPr>
        <p:spPr>
          <a:xfrm>
            <a:off x="4165600" y="6356350"/>
            <a:ext cx="3860800" cy="366713"/>
          </a:xfrm>
          <a:prstGeom prst="rect">
            <a:avLst/>
          </a:prstGeom>
        </p:spPr>
        <p:txBody>
          <a:bodyPr/>
          <a:lstStyle>
            <a:lvl1pPr algn="ctr" eaLnBrk="1" hangingPunct="1">
              <a:defRPr>
                <a:solidFill>
                  <a:prstClr val="white">
                    <a:tint val="75000"/>
                  </a:prstClr>
                </a:solidFill>
                <a:cs typeface="+mn-cs"/>
              </a:defRPr>
            </a:lvl1pPr>
          </a:lstStyle>
          <a:p>
            <a:pPr>
              <a:defRPr/>
            </a:pPr>
            <a:endParaRPr lang="en-US"/>
          </a:p>
        </p:txBody>
      </p:sp>
      <p:sp>
        <p:nvSpPr>
          <p:cNvPr id="5" name="Slide Number Placeholder 4">
            <a:extLst>
              <a:ext uri="{FF2B5EF4-FFF2-40B4-BE49-F238E27FC236}">
                <a16:creationId xmlns:a16="http://schemas.microsoft.com/office/drawing/2014/main" id="{0E797FF1-1E98-41DD-8112-B7A390C443E8}"/>
              </a:ext>
            </a:extLst>
          </p:cNvPr>
          <p:cNvSpPr>
            <a:spLocks noGrp="1"/>
          </p:cNvSpPr>
          <p:nvPr>
            <p:ph type="sldNum" sz="quarter" idx="12"/>
          </p:nvPr>
        </p:nvSpPr>
        <p:spPr>
          <a:xfrm>
            <a:off x="8737600" y="6356350"/>
            <a:ext cx="2844800" cy="366713"/>
          </a:xfrm>
          <a:prstGeom prst="rect">
            <a:avLst/>
          </a:prstGeom>
        </p:spPr>
        <p:txBody>
          <a:bodyPr vert="horz" wrap="square" lIns="91440" tIns="45720" rIns="91440" bIns="45720" numCol="1" anchor="t" anchorCtr="0" compatLnSpc="1">
            <a:prstTxWarp prst="textNoShape">
              <a:avLst/>
            </a:prstTxWarp>
          </a:bodyPr>
          <a:lstStyle>
            <a:lvl1pPr algn="ctr" eaLnBrk="1" hangingPunct="1">
              <a:defRPr smtClean="0">
                <a:solidFill>
                  <a:srgbClr val="FFFFFF"/>
                </a:solidFill>
              </a:defRPr>
            </a:lvl1pPr>
          </a:lstStyle>
          <a:p>
            <a:pPr>
              <a:defRPr/>
            </a:pPr>
            <a:fld id="{484BE8EC-F460-4706-AD70-3593403D711C}" type="slidenum">
              <a:rPr lang="en-US" altLang="en-US"/>
              <a:pPr>
                <a:defRPr/>
              </a:pPr>
              <a:t>‹#›</a:t>
            </a:fld>
            <a:endParaRPr lang="en-US" altLang="en-US"/>
          </a:p>
        </p:txBody>
      </p:sp>
    </p:spTree>
    <p:extLst>
      <p:ext uri="{BB962C8B-B14F-4D97-AF65-F5344CB8AC3E}">
        <p14:creationId xmlns:p14="http://schemas.microsoft.com/office/powerpoint/2010/main" val="254216107"/>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E267C-E674-4C00-AB12-01ED4C82B4C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AB36459A-94D2-4763-B914-0FE48B268F4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1742968-6176-4F4F-8CA3-FAFD0E842A27}"/>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D618AB2-0EB7-49E4-AA05-AA08F95B155D}" type="slidenum">
              <a:rPr lang="en-US" altLang="en-US"/>
              <a:pPr>
                <a:defRPr/>
              </a:pPr>
              <a:t>‹#›</a:t>
            </a:fld>
            <a:endParaRPr lang="en-US" altLang="en-US"/>
          </a:p>
        </p:txBody>
      </p:sp>
    </p:spTree>
    <p:extLst>
      <p:ext uri="{BB962C8B-B14F-4D97-AF65-F5344CB8AC3E}">
        <p14:creationId xmlns:p14="http://schemas.microsoft.com/office/powerpoint/2010/main" val="2879418789"/>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53385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9590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4901"/>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9"/>
            <a:ext cx="11059884" cy="1162051"/>
          </a:xfrm>
          <a:prstGeom prst="rect">
            <a:avLst/>
          </a:prstGeom>
        </p:spPr>
        <p:txBody>
          <a:bodyPr anchor="b"/>
          <a:lstStyle>
            <a:lvl1pPr algn="l">
              <a:defRPr sz="3600" b="1" baseline="0">
                <a:solidFill>
                  <a:schemeClr val="bg2"/>
                </a:solidFill>
                <a:effectLst/>
                <a:latin typeface="+mj-lt"/>
              </a:defRPr>
            </a:lvl1pPr>
          </a:lstStyle>
          <a:p>
            <a:r>
              <a:rPr lang="en-US"/>
              <a:t>Click to edit Master title style</a:t>
            </a:r>
            <a:endParaRPr lang="en-US" dirty="0"/>
          </a:p>
        </p:txBody>
      </p:sp>
      <p:sp>
        <p:nvSpPr>
          <p:cNvPr id="5" name="Text Placeholder 2"/>
          <p:cNvSpPr>
            <a:spLocks noGrp="1"/>
          </p:cNvSpPr>
          <p:nvPr>
            <p:ph type="body" idx="1"/>
          </p:nvPr>
        </p:nvSpPr>
        <p:spPr>
          <a:xfrm>
            <a:off x="609601" y="5900930"/>
            <a:ext cx="10363200" cy="568325"/>
          </a:xfrm>
          <a:prstGeom prst="rect">
            <a:avLst/>
          </a:prstGeom>
        </p:spPr>
        <p:txBody>
          <a:bodyPr anchor="b"/>
          <a:lstStyle>
            <a:lvl1pPr marL="0" indent="0" algn="l">
              <a:lnSpc>
                <a:spcPts val="2200"/>
              </a:lnSpc>
              <a:buNone/>
              <a:defRPr sz="2000" baseline="0">
                <a:solidFill>
                  <a:schemeClr val="bg2"/>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43661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466B8EDA-240B-4AC5-BED0-2269EC39A0B1}"/>
              </a:ext>
            </a:extLst>
          </p:cNvPr>
          <p:cNvPicPr>
            <a:picLocks noChangeAspect="1"/>
          </p:cNvPicPr>
          <p:nvPr/>
        </p:nvPicPr>
        <p:blipFill>
          <a:blip r:embed="rId2">
            <a:extLst>
              <a:ext uri="{28A0092B-C50C-407E-A947-70E740481C1C}">
                <a14:useLocalDpi xmlns:a14="http://schemas.microsoft.com/office/drawing/2010/main" val="0"/>
              </a:ext>
            </a:extLst>
          </a:blip>
          <a:srcRect b="18140"/>
          <a:stretch>
            <a:fillRect/>
          </a:stretch>
        </p:blipFill>
        <p:spPr bwMode="auto">
          <a:xfrm>
            <a:off x="0" y="5680075"/>
            <a:ext cx="12192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85FE9FA9-6EDF-4ED0-B7E4-BD0613380B9B}"/>
              </a:ext>
            </a:extLst>
          </p:cNvPr>
          <p:cNvSpPr txBox="1">
            <a:spLocks/>
          </p:cNvSpPr>
          <p:nvPr/>
        </p:nvSpPr>
        <p:spPr>
          <a:xfrm>
            <a:off x="609600" y="3471863"/>
            <a:ext cx="10972800" cy="2208212"/>
          </a:xfrm>
          <a:prstGeom prst="rect">
            <a:avLst/>
          </a:prstGeom>
        </p:spPr>
        <p:txBody>
          <a:bodyPr anchor="b"/>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pPr>
              <a:defRPr/>
            </a:pPr>
            <a:r>
              <a:rPr lang="en-US" sz="1200" dirty="0">
                <a:solidFill>
                  <a:schemeClr val="tx2"/>
                </a:solidFill>
                <a:latin typeface="+mj-lt"/>
              </a:rPr>
              <a:t>For more information, contact CDC</a:t>
            </a:r>
            <a:br>
              <a:rPr lang="en-US" sz="1200" dirty="0">
                <a:solidFill>
                  <a:schemeClr val="tx2"/>
                </a:solidFill>
                <a:latin typeface="+mj-lt"/>
              </a:rPr>
            </a:br>
            <a:r>
              <a:rPr lang="en-US" sz="1200" dirty="0">
                <a:solidFill>
                  <a:schemeClr val="tx2"/>
                </a:solidFill>
                <a:latin typeface="+mj-lt"/>
              </a:rPr>
              <a:t>1-800-CDC-INFO (232-4636)</a:t>
            </a:r>
            <a:br>
              <a:rPr lang="en-US" sz="1200" dirty="0">
                <a:solidFill>
                  <a:schemeClr val="tx2"/>
                </a:solidFill>
                <a:latin typeface="+mj-lt"/>
              </a:rPr>
            </a:br>
            <a:r>
              <a:rPr lang="en-US" sz="1200" dirty="0">
                <a:solidFill>
                  <a:schemeClr val="tx2"/>
                </a:solidFill>
                <a:latin typeface="+mj-lt"/>
              </a:rPr>
              <a:t>TTY:  1-888-232-6348    </a:t>
            </a:r>
            <a:r>
              <a:rPr lang="en-US" sz="1200" dirty="0">
                <a:solidFill>
                  <a:schemeClr val="tx2"/>
                </a:solidFill>
                <a:latin typeface="+mj-lt"/>
                <a:hlinkClick r:id="rId3"/>
              </a:rPr>
              <a:t>www.cdc.gov</a:t>
            </a:r>
            <a:endParaRPr lang="en-US" sz="1200" dirty="0">
              <a:solidFill>
                <a:schemeClr val="tx2"/>
              </a:solidFill>
              <a:latin typeface="+mj-lt"/>
            </a:endParaRPr>
          </a:p>
          <a:p>
            <a:pPr>
              <a:defRPr/>
            </a:pPr>
            <a:br>
              <a:rPr lang="en-US" sz="1200" dirty="0">
                <a:solidFill>
                  <a:schemeClr val="tx2"/>
                </a:solidFill>
                <a:latin typeface="+mj-lt"/>
              </a:rPr>
            </a:br>
            <a:r>
              <a:rPr lang="en-US" sz="900" dirty="0">
                <a:solidFill>
                  <a:schemeClr val="tx2"/>
                </a:solidFill>
                <a:latin typeface="+mj-lt"/>
              </a:rPr>
              <a:t>The findings and conclusions in this report are those of the authors and do not necessarily represent the official position of the Centers for Disease Control and Prevention.</a:t>
            </a:r>
          </a:p>
          <a:p>
            <a:pPr>
              <a:defRPr/>
            </a:pPr>
            <a:endParaRPr lang="en-US" sz="900" dirty="0">
              <a:solidFill>
                <a:schemeClr val="tx2"/>
              </a:solidFill>
              <a:latin typeface="+mj-lt"/>
            </a:endParaRPr>
          </a:p>
          <a:p>
            <a:pPr>
              <a:defRPr/>
            </a:pPr>
            <a:r>
              <a:rPr lang="en-US" sz="900" dirty="0">
                <a:solidFill>
                  <a:schemeClr val="tx2"/>
                </a:solidFill>
                <a:latin typeface="+mj-lt"/>
                <a:ea typeface="Calibri" panose="020F0502020204030204" pitchFamily="34" charset="0"/>
                <a:cs typeface="Times New Roman" panose="02020603050405020304" pitchFamily="18" charset="0"/>
              </a:rPr>
              <a:t>Photographs and images included in this presentation are licensed solely for CDC/NCIRD online and presentation use. No rights are implied or extended for use in printing or any use by other CDC CIOs or any external audiences.</a:t>
            </a:r>
          </a:p>
        </p:txBody>
      </p:sp>
      <p:sp>
        <p:nvSpPr>
          <p:cNvPr id="2" name="Title 1"/>
          <p:cNvSpPr>
            <a:spLocks noGrp="1"/>
          </p:cNvSpPr>
          <p:nvPr>
            <p:ph type="title"/>
          </p:nvPr>
        </p:nvSpPr>
        <p:spPr/>
        <p:txBody>
          <a:bodyPr/>
          <a:lstStyle>
            <a:lvl1pPr>
              <a:defRPr b="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772556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D698AD6-75A1-4C5F-BFBD-40BAE57188B0}"/>
              </a:ext>
            </a:extLst>
          </p:cNvPr>
          <p:cNvPicPr>
            <a:picLocks noChangeAspect="1"/>
          </p:cNvPicPr>
          <p:nvPr userDrawn="1"/>
        </p:nvPicPr>
        <p:blipFill>
          <a:blip r:embed="rId2">
            <a:extLst>
              <a:ext uri="{28A0092B-C50C-407E-A947-70E740481C1C}">
                <a14:useLocalDpi xmlns:a14="http://schemas.microsoft.com/office/drawing/2010/main" val="0"/>
              </a:ext>
            </a:extLst>
          </a:blip>
          <a:srcRect t="87724"/>
          <a:stretch>
            <a:fillRect/>
          </a:stretch>
        </p:blipFill>
        <p:spPr bwMode="auto">
          <a:xfrm>
            <a:off x="0" y="6683375"/>
            <a:ext cx="12192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609600" y="1545167"/>
            <a:ext cx="10972800" cy="4455584"/>
          </a:xfrm>
        </p:spPr>
        <p:txBody>
          <a:bodyPr/>
          <a:lstStyle>
            <a:lvl1pPr marL="257168" indent="-257168">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394667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wmf"/><Relationship Id="rId2" Type="http://schemas.openxmlformats.org/officeDocument/2006/relationships/slideLayout" Target="../slideLayouts/slideLayout40.xml"/><Relationship Id="rId16"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5DE4F59F-1159-4D28-9133-2F47E0186009}"/>
              </a:ext>
            </a:extLst>
          </p:cNvPr>
          <p:cNvSpPr>
            <a:spLocks noGrp="1"/>
          </p:cNvSpPr>
          <p:nvPr>
            <p:ph type="body" idx="1"/>
          </p:nvPr>
        </p:nvSpPr>
        <p:spPr bwMode="auto">
          <a:xfrm>
            <a:off x="609600" y="1554163"/>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a:extLst>
              <a:ext uri="{FF2B5EF4-FFF2-40B4-BE49-F238E27FC236}">
                <a16:creationId xmlns:a16="http://schemas.microsoft.com/office/drawing/2014/main" id="{27E0B7E1-0135-4116-8700-FF75CF6A0303}"/>
              </a:ext>
            </a:extLst>
          </p:cNvPr>
          <p:cNvSpPr>
            <a:spLocks noGrp="1"/>
          </p:cNvSpPr>
          <p:nvPr>
            <p:ph type="title"/>
          </p:nvPr>
        </p:nvSpPr>
        <p:spPr bwMode="auto">
          <a:xfrm>
            <a:off x="609600" y="274638"/>
            <a:ext cx="10972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1028" name="Picture 3">
            <a:extLst>
              <a:ext uri="{FF2B5EF4-FFF2-40B4-BE49-F238E27FC236}">
                <a16:creationId xmlns:a16="http://schemas.microsoft.com/office/drawing/2014/main" id="{9E14A9E7-3A43-43A8-BEC0-05854BCE489B}"/>
              </a:ext>
            </a:extLst>
          </p:cNvPr>
          <p:cNvPicPr>
            <a:picLocks noChangeAspect="1"/>
          </p:cNvPicPr>
          <p:nvPr/>
        </p:nvPicPr>
        <p:blipFill>
          <a:blip r:embed="rId20">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73109BD4-041D-4DF5-93F1-C12D9A50FB09}"/>
              </a:ext>
            </a:extLst>
          </p:cNvPr>
          <p:cNvPicPr>
            <a:picLocks noChangeAspect="1"/>
          </p:cNvPicPr>
          <p:nvPr/>
        </p:nvPicPr>
        <p:blipFill>
          <a:blip r:embed="rId20">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FC8EA0BD-78F3-4E33-8D36-192875FEB64C}"/>
              </a:ext>
            </a:extLst>
          </p:cNvPr>
          <p:cNvPicPr>
            <a:picLocks noChangeAspect="1"/>
          </p:cNvPicPr>
          <p:nvPr/>
        </p:nvPicPr>
        <p:blipFill>
          <a:blip r:embed="rId20">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1" r:id="rId1"/>
    <p:sldLayoutId id="2147485331" r:id="rId2"/>
    <p:sldLayoutId id="2147485332" r:id="rId3"/>
    <p:sldLayoutId id="2147485333" r:id="rId4"/>
    <p:sldLayoutId id="2147485334" r:id="rId5"/>
    <p:sldLayoutId id="2147485335" r:id="rId6"/>
    <p:sldLayoutId id="2147485352" r:id="rId7"/>
    <p:sldLayoutId id="2147485353" r:id="rId8"/>
    <p:sldLayoutId id="2147485354" r:id="rId9"/>
    <p:sldLayoutId id="2147485355" r:id="rId10"/>
    <p:sldLayoutId id="2147485356" r:id="rId11"/>
    <p:sldLayoutId id="2147485357" r:id="rId12"/>
    <p:sldLayoutId id="2147485358" r:id="rId13"/>
    <p:sldLayoutId id="2147485445" r:id="rId14"/>
    <p:sldLayoutId id="2147485440" r:id="rId15"/>
    <p:sldLayoutId id="2147485446" r:id="rId16"/>
    <p:sldLayoutId id="2147485447" r:id="rId17"/>
    <p:sldLayoutId id="2147485448" r:id="rId18"/>
  </p:sldLayoutIdLst>
  <p:transition>
    <p:fade/>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anose="020F0502020204030204" pitchFamily="34" charset="0"/>
        </a:defRPr>
      </a:lvl2pPr>
      <a:lvl3pPr algn="l" rtl="0" eaLnBrk="0" fontAlgn="base" hangingPunct="0">
        <a:spcBef>
          <a:spcPct val="0"/>
        </a:spcBef>
        <a:spcAft>
          <a:spcPct val="0"/>
        </a:spcAft>
        <a:defRPr sz="2800" b="1">
          <a:solidFill>
            <a:schemeClr val="tx1"/>
          </a:solidFill>
          <a:latin typeface="Calibri" panose="020F0502020204030204" pitchFamily="34" charset="0"/>
        </a:defRPr>
      </a:lvl3pPr>
      <a:lvl4pPr algn="l" rtl="0" eaLnBrk="0" fontAlgn="base" hangingPunct="0">
        <a:spcBef>
          <a:spcPct val="0"/>
        </a:spcBef>
        <a:spcAft>
          <a:spcPct val="0"/>
        </a:spcAft>
        <a:defRPr sz="2800" b="1">
          <a:solidFill>
            <a:schemeClr val="tx1"/>
          </a:solidFill>
          <a:latin typeface="Calibri" panose="020F0502020204030204" pitchFamily="34" charset="0"/>
        </a:defRPr>
      </a:lvl4pPr>
      <a:lvl5pPr algn="l" rtl="0" eaLnBrk="0" fontAlgn="base" hangingPunct="0">
        <a:spcBef>
          <a:spcPct val="0"/>
        </a:spcBef>
        <a:spcAft>
          <a:spcPct val="0"/>
        </a:spcAft>
        <a:defRPr sz="2800" b="1">
          <a:solidFill>
            <a:schemeClr val="tx1"/>
          </a:solidFill>
          <a:latin typeface="Calibri" panose="020F050202020403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182563" indent="-182563" algn="l" rtl="0" eaLnBrk="0" fontAlgn="base" hangingPunct="0">
        <a:spcBef>
          <a:spcPts val="600"/>
        </a:spcBef>
        <a:spcAft>
          <a:spcPct val="0"/>
        </a:spcAft>
        <a:buClr>
          <a:schemeClr val="accent1"/>
        </a:buClr>
        <a:buSzPct val="100000"/>
        <a:buFont typeface="Wingdings" panose="05000000000000000000" pitchFamily="2" charset="2"/>
        <a:buChar char="§"/>
        <a:defRPr kern="1200">
          <a:solidFill>
            <a:schemeClr val="tx2"/>
          </a:solidFill>
          <a:latin typeface="+mn-lt"/>
          <a:ea typeface="+mn-ea"/>
          <a:cs typeface="+mn-cs"/>
        </a:defRPr>
      </a:lvl1pPr>
      <a:lvl2pPr marL="365125"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2pPr>
      <a:lvl3pPr marL="547688"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3pPr>
      <a:lvl4pPr marL="75406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4pPr>
      <a:lvl5pPr marL="91281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8C7307F8-2F6E-45FE-B87E-F2E886A8DF99}"/>
              </a:ext>
            </a:extLst>
          </p:cNvPr>
          <p:cNvSpPr>
            <a:spLocks noGrp="1"/>
          </p:cNvSpPr>
          <p:nvPr>
            <p:ph type="body" idx="1"/>
          </p:nvPr>
        </p:nvSpPr>
        <p:spPr bwMode="auto">
          <a:xfrm>
            <a:off x="609600" y="1554163"/>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Title Placeholder 1">
            <a:extLst>
              <a:ext uri="{FF2B5EF4-FFF2-40B4-BE49-F238E27FC236}">
                <a16:creationId xmlns:a16="http://schemas.microsoft.com/office/drawing/2014/main" id="{7CDAB8CD-4352-46E2-9A50-F795495024CF}"/>
              </a:ext>
            </a:extLst>
          </p:cNvPr>
          <p:cNvSpPr>
            <a:spLocks noGrp="1" noChangeArrowheads="1"/>
          </p:cNvSpPr>
          <p:nvPr>
            <p:ph type="title"/>
          </p:nvPr>
        </p:nvSpPr>
        <p:spPr bwMode="auto">
          <a:xfrm>
            <a:off x="609600" y="274638"/>
            <a:ext cx="10972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364" r:id="rId1"/>
    <p:sldLayoutId id="2147485365" r:id="rId2"/>
    <p:sldLayoutId id="2147485366" r:id="rId3"/>
    <p:sldLayoutId id="2147485367" r:id="rId4"/>
    <p:sldLayoutId id="2147485368" r:id="rId5"/>
    <p:sldLayoutId id="2147485369" r:id="rId6"/>
    <p:sldLayoutId id="2147485370" r:id="rId7"/>
    <p:sldLayoutId id="2147485371" r:id="rId8"/>
    <p:sldLayoutId id="2147485345" r:id="rId9"/>
    <p:sldLayoutId id="2147485372" r:id="rId10"/>
    <p:sldLayoutId id="2147485373" r:id="rId11"/>
    <p:sldLayoutId id="2147485374" r:id="rId12"/>
    <p:sldLayoutId id="2147485375" r:id="rId13"/>
    <p:sldLayoutId id="2147485376" r:id="rId14"/>
    <p:sldLayoutId id="2147485377" r:id="rId15"/>
    <p:sldLayoutId id="2147485378" r:id="rId16"/>
    <p:sldLayoutId id="2147485384" r:id="rId17"/>
    <p:sldLayoutId id="2147485385" r:id="rId18"/>
    <p:sldLayoutId id="2147485386" r:id="rId19"/>
    <p:sldLayoutId id="2147485387" r:id="rId20"/>
  </p:sldLayoutIdLst>
  <p:transition>
    <p:fade/>
  </p:transition>
  <p:hf sldNum="0" hdr="0" ftr="0" dt="0"/>
  <p:txStyles>
    <p:titleStyle>
      <a:lvl1pPr algn="l" rtl="0" eaLnBrk="0" fontAlgn="base" hangingPunct="0">
        <a:spcBef>
          <a:spcPct val="0"/>
        </a:spcBef>
        <a:spcAft>
          <a:spcPct val="0"/>
        </a:spcAft>
        <a:defRPr sz="3800" b="1" kern="1200">
          <a:solidFill>
            <a:schemeClr val="tx1"/>
          </a:solidFill>
          <a:latin typeface="+mj-lt"/>
          <a:ea typeface="+mj-ea"/>
          <a:cs typeface="+mj-cs"/>
        </a:defRPr>
      </a:lvl1pPr>
      <a:lvl2pPr algn="l" rtl="0" eaLnBrk="0" fontAlgn="base" hangingPunct="0">
        <a:spcBef>
          <a:spcPct val="0"/>
        </a:spcBef>
        <a:spcAft>
          <a:spcPct val="0"/>
        </a:spcAft>
        <a:defRPr sz="3800" b="1">
          <a:solidFill>
            <a:schemeClr val="tx1"/>
          </a:solidFill>
          <a:latin typeface="Calibri" panose="020F0502020204030204" pitchFamily="34" charset="0"/>
        </a:defRPr>
      </a:lvl2pPr>
      <a:lvl3pPr algn="l" rtl="0" eaLnBrk="0" fontAlgn="base" hangingPunct="0">
        <a:spcBef>
          <a:spcPct val="0"/>
        </a:spcBef>
        <a:spcAft>
          <a:spcPct val="0"/>
        </a:spcAft>
        <a:defRPr sz="3800" b="1">
          <a:solidFill>
            <a:schemeClr val="tx1"/>
          </a:solidFill>
          <a:latin typeface="Calibri" panose="020F0502020204030204" pitchFamily="34" charset="0"/>
        </a:defRPr>
      </a:lvl3pPr>
      <a:lvl4pPr algn="l" rtl="0" eaLnBrk="0" fontAlgn="base" hangingPunct="0">
        <a:spcBef>
          <a:spcPct val="0"/>
        </a:spcBef>
        <a:spcAft>
          <a:spcPct val="0"/>
        </a:spcAft>
        <a:defRPr sz="3800" b="1">
          <a:solidFill>
            <a:schemeClr val="tx1"/>
          </a:solidFill>
          <a:latin typeface="Calibri" panose="020F0502020204030204" pitchFamily="34" charset="0"/>
        </a:defRPr>
      </a:lvl4pPr>
      <a:lvl5pPr algn="l" rtl="0" eaLnBrk="0" fontAlgn="base" hangingPunct="0">
        <a:spcBef>
          <a:spcPct val="0"/>
        </a:spcBef>
        <a:spcAft>
          <a:spcPct val="0"/>
        </a:spcAft>
        <a:defRPr sz="3800" b="1">
          <a:solidFill>
            <a:schemeClr val="tx1"/>
          </a:solidFill>
          <a:latin typeface="Calibri" panose="020F050202020403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2888" indent="-242888" algn="l" rtl="0" eaLnBrk="0" fontAlgn="base" hangingPunct="0">
        <a:spcBef>
          <a:spcPts val="800"/>
        </a:spcBef>
        <a:spcAft>
          <a:spcPct val="0"/>
        </a:spcAft>
        <a:buClr>
          <a:schemeClr val="accent1"/>
        </a:buClr>
        <a:buSzPct val="100000"/>
        <a:buFont typeface="Wingdings" panose="05000000000000000000" pitchFamily="2" charset="2"/>
        <a:buChar char="§"/>
        <a:defRPr sz="2100" kern="1200">
          <a:solidFill>
            <a:srgbClr val="3F3F3F"/>
          </a:solidFill>
          <a:latin typeface="+mn-lt"/>
          <a:ea typeface="+mn-ea"/>
          <a:cs typeface="+mn-cs"/>
        </a:defRPr>
      </a:lvl1pPr>
      <a:lvl2pPr marL="487363" indent="-242888" algn="l" rtl="0" eaLnBrk="0" fontAlgn="base" hangingPunct="0">
        <a:spcBef>
          <a:spcPct val="0"/>
        </a:spcBef>
        <a:spcAft>
          <a:spcPct val="0"/>
        </a:spcAft>
        <a:buClr>
          <a:schemeClr val="accent1"/>
        </a:buClr>
        <a:buSzPct val="100000"/>
        <a:buFont typeface="Arial" panose="020B0604020202020204" pitchFamily="34" charset="0"/>
        <a:buChar char="–"/>
        <a:defRPr sz="1600" kern="1200">
          <a:solidFill>
            <a:srgbClr val="3F3F3F"/>
          </a:solidFill>
          <a:latin typeface="+mn-lt"/>
          <a:ea typeface="+mn-ea"/>
          <a:cs typeface="+mn-cs"/>
        </a:defRPr>
      </a:lvl2pPr>
      <a:lvl3pPr marL="730250" indent="-242888" algn="l" rtl="0" eaLnBrk="0" fontAlgn="base" hangingPunct="0">
        <a:spcBef>
          <a:spcPct val="0"/>
        </a:spcBef>
        <a:spcAft>
          <a:spcPct val="0"/>
        </a:spcAft>
        <a:buClr>
          <a:schemeClr val="accent1"/>
        </a:buClr>
        <a:buSzPct val="100000"/>
        <a:buFont typeface="Arial" panose="020B0604020202020204" pitchFamily="34" charset="0"/>
        <a:buChar char="•"/>
        <a:defRPr sz="1600" kern="1200">
          <a:solidFill>
            <a:srgbClr val="3F3F3F"/>
          </a:solidFill>
          <a:latin typeface="+mn-lt"/>
          <a:ea typeface="+mn-ea"/>
          <a:cs typeface="+mn-cs"/>
        </a:defRPr>
      </a:lvl3pPr>
      <a:lvl4pPr marL="1004888" indent="-242888" algn="l" rtl="0" eaLnBrk="0" fontAlgn="base" hangingPunct="0">
        <a:spcBef>
          <a:spcPct val="0"/>
        </a:spcBef>
        <a:spcAft>
          <a:spcPct val="0"/>
        </a:spcAft>
        <a:buClr>
          <a:schemeClr val="accent1"/>
        </a:buClr>
        <a:buSzPct val="100000"/>
        <a:buFont typeface="Arial" panose="020B0604020202020204" pitchFamily="34" charset="0"/>
        <a:buChar char="–"/>
        <a:defRPr sz="1600" kern="1200">
          <a:solidFill>
            <a:srgbClr val="3F3F3F"/>
          </a:solidFill>
          <a:latin typeface="+mn-lt"/>
          <a:ea typeface="+mn-ea"/>
          <a:cs typeface="+mn-cs"/>
        </a:defRPr>
      </a:lvl4pPr>
      <a:lvl5pPr marL="1217613" indent="-242888" algn="l" rtl="0" eaLnBrk="0" fontAlgn="base" hangingPunct="0">
        <a:spcBef>
          <a:spcPct val="0"/>
        </a:spcBef>
        <a:spcAft>
          <a:spcPct val="0"/>
        </a:spcAft>
        <a:buClr>
          <a:schemeClr val="accent1"/>
        </a:buClr>
        <a:buSzPct val="100000"/>
        <a:buFont typeface="Arial" panose="020B0604020202020204" pitchFamily="34" charset="0"/>
        <a:buChar char="»"/>
        <a:defRPr sz="1600" kern="1200">
          <a:solidFill>
            <a:srgbClr val="3F3F3F"/>
          </a:solidFill>
          <a:latin typeface="+mn-lt"/>
          <a:ea typeface="+mn-ea"/>
          <a:cs typeface="+mn-cs"/>
        </a:defRPr>
      </a:lvl5pPr>
      <a:lvl6pPr marL="1417320" indent="-182880" algn="l" defTabSz="1219170" rtl="0" eaLnBrk="1" latinLnBrk="0" hangingPunct="1">
        <a:spcBef>
          <a:spcPct val="20000"/>
        </a:spcBef>
        <a:buClr>
          <a:schemeClr val="accent1"/>
        </a:buClr>
        <a:buSzPct val="100000"/>
        <a:buFont typeface="Arial" pitchFamily="34" charset="0"/>
        <a:buChar char="•"/>
        <a:defRPr sz="1600" kern="1200">
          <a:solidFill>
            <a:schemeClr val="accent4">
              <a:lumMod val="50000"/>
            </a:schemeClr>
          </a:solidFill>
          <a:latin typeface="+mn-lt"/>
          <a:ea typeface="+mn-ea"/>
          <a:cs typeface="+mn-cs"/>
        </a:defRPr>
      </a:lvl6pPr>
      <a:lvl7pPr marL="1645920" indent="-182880" algn="l" defTabSz="1219170" rtl="0" eaLnBrk="1" latinLnBrk="0" hangingPunct="1">
        <a:spcBef>
          <a:spcPct val="20000"/>
        </a:spcBef>
        <a:buClr>
          <a:schemeClr val="accent1"/>
        </a:buClr>
        <a:buSzPct val="100000"/>
        <a:buFont typeface="Arial" pitchFamily="34" charset="0"/>
        <a:buChar char="•"/>
        <a:defRPr sz="1600" kern="1200">
          <a:solidFill>
            <a:schemeClr val="accent4">
              <a:lumMod val="50000"/>
            </a:schemeClr>
          </a:solidFill>
          <a:latin typeface="+mn-lt"/>
          <a:ea typeface="+mn-ea"/>
          <a:cs typeface="+mn-cs"/>
        </a:defRPr>
      </a:lvl7pPr>
      <a:lvl8pPr marL="1828800" indent="-182880" algn="l" defTabSz="1219170" rtl="0" eaLnBrk="1" latinLnBrk="0" hangingPunct="1">
        <a:spcBef>
          <a:spcPct val="20000"/>
        </a:spcBef>
        <a:buClr>
          <a:schemeClr val="accent1"/>
        </a:buClr>
        <a:buSzPct val="100000"/>
        <a:buFont typeface="Arial" pitchFamily="34" charset="0"/>
        <a:buChar char="•"/>
        <a:defRPr sz="1600" kern="1200" baseline="0">
          <a:solidFill>
            <a:schemeClr val="accent4">
              <a:lumMod val="50000"/>
            </a:schemeClr>
          </a:solidFill>
          <a:latin typeface="+mn-lt"/>
          <a:ea typeface="+mn-ea"/>
          <a:cs typeface="+mn-cs"/>
        </a:defRPr>
      </a:lvl8pPr>
      <a:lvl9pPr marL="2011680" indent="-182880" algn="l" defTabSz="1219170" rtl="0" eaLnBrk="1" latinLnBrk="0" hangingPunct="1">
        <a:spcBef>
          <a:spcPct val="20000"/>
        </a:spcBef>
        <a:buClr>
          <a:schemeClr val="accent1"/>
        </a:buClr>
        <a:buSzPct val="100000"/>
        <a:buFont typeface="Arial" pitchFamily="34" charset="0"/>
        <a:buChar char="•"/>
        <a:defRPr sz="1600" kern="1200" baseline="0">
          <a:solidFill>
            <a:schemeClr val="accent4">
              <a:lumMod val="50000"/>
            </a:schemeClr>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4098" name="Text Placeholder 2">
            <a:extLst>
              <a:ext uri="{FF2B5EF4-FFF2-40B4-BE49-F238E27FC236}">
                <a16:creationId xmlns:a16="http://schemas.microsoft.com/office/drawing/2014/main" id="{9261DED9-8CF2-412C-AA4F-3AEAF52CDD4D}"/>
              </a:ext>
            </a:extLst>
          </p:cNvPr>
          <p:cNvSpPr>
            <a:spLocks noGrp="1"/>
          </p:cNvSpPr>
          <p:nvPr>
            <p:ph type="body" idx="1"/>
          </p:nvPr>
        </p:nvSpPr>
        <p:spPr bwMode="auto">
          <a:xfrm>
            <a:off x="609600" y="1554163"/>
            <a:ext cx="109728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Title Placeholder 1">
            <a:extLst>
              <a:ext uri="{FF2B5EF4-FFF2-40B4-BE49-F238E27FC236}">
                <a16:creationId xmlns:a16="http://schemas.microsoft.com/office/drawing/2014/main" id="{CA508245-E73A-45FE-9557-2F89109FCCE6}"/>
              </a:ext>
            </a:extLst>
          </p:cNvPr>
          <p:cNvSpPr>
            <a:spLocks noGrp="1"/>
          </p:cNvSpPr>
          <p:nvPr>
            <p:ph type="title"/>
          </p:nvPr>
        </p:nvSpPr>
        <p:spPr bwMode="auto">
          <a:xfrm>
            <a:off x="609600" y="274638"/>
            <a:ext cx="1097280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4100" name="Picture 3">
            <a:extLst>
              <a:ext uri="{FF2B5EF4-FFF2-40B4-BE49-F238E27FC236}">
                <a16:creationId xmlns:a16="http://schemas.microsoft.com/office/drawing/2014/main" id="{CE651019-BA29-4433-8B95-BEAFF877F8D6}"/>
              </a:ext>
            </a:extLst>
          </p:cNvPr>
          <p:cNvPicPr>
            <a:picLocks noChangeAspect="1"/>
          </p:cNvPicPr>
          <p:nvPr/>
        </p:nvPicPr>
        <p:blipFill>
          <a:blip r:embed="rId17">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1A2734BE-A59B-40FD-9A80-A52933BD9C39}"/>
              </a:ext>
            </a:extLst>
          </p:cNvPr>
          <p:cNvPicPr>
            <a:picLocks noChangeAspect="1"/>
          </p:cNvPicPr>
          <p:nvPr/>
        </p:nvPicPr>
        <p:blipFill>
          <a:blip r:embed="rId17">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B5BBCE31-DEDF-4DBB-9158-7D82A40C28B2}"/>
              </a:ext>
            </a:extLst>
          </p:cNvPr>
          <p:cNvPicPr>
            <a:picLocks noChangeAspect="1"/>
          </p:cNvPicPr>
          <p:nvPr/>
        </p:nvPicPr>
        <p:blipFill>
          <a:blip r:embed="rId17">
            <a:extLst>
              <a:ext uri="{28A0092B-C50C-407E-A947-70E740481C1C}">
                <a14:useLocalDpi xmlns:a14="http://schemas.microsoft.com/office/drawing/2010/main" val="0"/>
              </a:ext>
            </a:extLst>
          </a:blip>
          <a:srcRect t="89545"/>
          <a:stretch>
            <a:fillRect/>
          </a:stretch>
        </p:blipFill>
        <p:spPr bwMode="auto">
          <a:xfrm>
            <a:off x="0" y="6707188"/>
            <a:ext cx="1219200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9" r:id="rId1"/>
    <p:sldLayoutId id="2147485346" r:id="rId2"/>
    <p:sldLayoutId id="2147485347" r:id="rId3"/>
    <p:sldLayoutId id="2147485348" r:id="rId4"/>
    <p:sldLayoutId id="2147485349" r:id="rId5"/>
    <p:sldLayoutId id="2147485350" r:id="rId6"/>
    <p:sldLayoutId id="2147485380" r:id="rId7"/>
    <p:sldLayoutId id="2147485381" r:id="rId8"/>
    <p:sldLayoutId id="2147485382" r:id="rId9"/>
    <p:sldLayoutId id="2147485383" r:id="rId10"/>
    <p:sldLayoutId id="2147485388" r:id="rId11"/>
    <p:sldLayoutId id="2147485389" r:id="rId12"/>
    <p:sldLayoutId id="2147485390" r:id="rId13"/>
    <p:sldLayoutId id="2147485391" r:id="rId14"/>
    <p:sldLayoutId id="2147485392" r:id="rId15"/>
  </p:sldLayoutIdLst>
  <p:transition>
    <p:fade/>
  </p:transition>
  <p:txStyles>
    <p:title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anose="020F0502020204030204" pitchFamily="34" charset="0"/>
        </a:defRPr>
      </a:lvl2pPr>
      <a:lvl3pPr algn="l" rtl="0" eaLnBrk="0" fontAlgn="base" hangingPunct="0">
        <a:spcBef>
          <a:spcPct val="0"/>
        </a:spcBef>
        <a:spcAft>
          <a:spcPct val="0"/>
        </a:spcAft>
        <a:defRPr sz="2800" b="1">
          <a:solidFill>
            <a:schemeClr val="tx1"/>
          </a:solidFill>
          <a:latin typeface="Calibri" panose="020F0502020204030204" pitchFamily="34" charset="0"/>
        </a:defRPr>
      </a:lvl3pPr>
      <a:lvl4pPr algn="l" rtl="0" eaLnBrk="0" fontAlgn="base" hangingPunct="0">
        <a:spcBef>
          <a:spcPct val="0"/>
        </a:spcBef>
        <a:spcAft>
          <a:spcPct val="0"/>
        </a:spcAft>
        <a:defRPr sz="2800" b="1">
          <a:solidFill>
            <a:schemeClr val="tx1"/>
          </a:solidFill>
          <a:latin typeface="Calibri" panose="020F0502020204030204" pitchFamily="34" charset="0"/>
        </a:defRPr>
      </a:lvl4pPr>
      <a:lvl5pPr algn="l" rtl="0" eaLnBrk="0" fontAlgn="base" hangingPunct="0">
        <a:spcBef>
          <a:spcPct val="0"/>
        </a:spcBef>
        <a:spcAft>
          <a:spcPct val="0"/>
        </a:spcAft>
        <a:defRPr sz="2800" b="1">
          <a:solidFill>
            <a:schemeClr val="tx1"/>
          </a:solidFill>
          <a:latin typeface="Calibri" panose="020F050202020403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182563" indent="-182563" algn="l" rtl="0" eaLnBrk="0" fontAlgn="base" hangingPunct="0">
        <a:spcBef>
          <a:spcPts val="600"/>
        </a:spcBef>
        <a:spcAft>
          <a:spcPct val="0"/>
        </a:spcAft>
        <a:buClr>
          <a:schemeClr val="accent1"/>
        </a:buClr>
        <a:buSzPct val="100000"/>
        <a:buFont typeface="Wingdings" panose="05000000000000000000" pitchFamily="2" charset="2"/>
        <a:buChar char="§"/>
        <a:defRPr kern="1200">
          <a:solidFill>
            <a:schemeClr val="tx2"/>
          </a:solidFill>
          <a:latin typeface="+mn-lt"/>
          <a:ea typeface="+mn-ea"/>
          <a:cs typeface="+mn-cs"/>
        </a:defRPr>
      </a:lvl1pPr>
      <a:lvl2pPr marL="365125"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2pPr>
      <a:lvl3pPr marL="547688"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3pPr>
      <a:lvl4pPr marL="75406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4pPr>
      <a:lvl5pPr marL="91281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www.sciencedirect.com/science/article/pii/S0277953620308571?via%3Dihub"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kff.org/coronavirus-covid-19/poll-finding/vaccine-hesitancy-in-rural-america/"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usnews.com/news/health-news/articles/2021-01-07/covid-vaccine-hesitancy-highest-in-rural-america-survey-show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usnews.com/news/health-news/articles/2021-01-07/covid-vaccine-hesitancy-highest-in-rural-america-survey-show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kff.org/coronavirus-covid-19/report/kff-covid-19-vaccine-monitor-december-2020/" TargetMode="External"/><Relationship Id="rId2" Type="http://schemas.openxmlformats.org/officeDocument/2006/relationships/hyperlink" Target="https://apnews.com/article/coronavirus-vaccine-health-workers-676e03a99badfd5ce3a6cfafe383f6af"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usatoday.com/staff/2647771001/elizabeth-weise/"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www.statnews.com/2020/11/09/covid-19-vaccine-from-pfizer-and-biontech-is-strongly-effective-early-data-from-large-trial-indicate/" TargetMode="External"/><Relationship Id="rId2" Type="http://schemas.openxmlformats.org/officeDocument/2006/relationships/image" Target="../media/image30.png"/><Relationship Id="rId1" Type="http://schemas.openxmlformats.org/officeDocument/2006/relationships/slideLayout" Target="../slideLayouts/slideLayout16.xml"/><Relationship Id="rId4" Type="http://schemas.openxmlformats.org/officeDocument/2006/relationships/hyperlink" Target="https://www.fda.gov/files/vaccines%2C%20blood%20%26%20biologics/published/Package-Insert------Prevnar-13.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hyperlink" Target="https://www.fda.gov/advisory-committees/vaccines-and-related-biological-products-advisory-committee/roster-vaccines-and-related-biological-products-advisory-committee"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playlist?list=PLdSSKSOSBh4mcQbLK0NnLo8iP5TNqUCOf&amp;webSyncID=e3645ca4-0b27-a645-ed37-1d9521ec5b9c&amp;sessionGUID=888bb326-4347-d77b-d374-bd812c62b358" TargetMode="External"/><Relationship Id="rId2" Type="http://schemas.openxmlformats.org/officeDocument/2006/relationships/hyperlink" Target="https://www.adcouncil.org/campaign/coronavirus-prevention"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slideshare.net/deBeaumontFoundation/poll-words-that-work-in-covid-communications-239924744" TargetMode="External"/><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hyperlink" Target="https://www.nejm.org/doi/pdf/10.1056/NEJMms2033790?articleTools=true" TargetMode="External"/><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pewresearch.org/science/2020/12/03/intent-to-get-a-covid-19-vaccine-rises-to-60-as-confidence-in-research-and-development-process-increas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70" name="Text Box 6">
            <a:extLst>
              <a:ext uri="{FF2B5EF4-FFF2-40B4-BE49-F238E27FC236}">
                <a16:creationId xmlns:a16="http://schemas.microsoft.com/office/drawing/2014/main" id="{060C9957-46EF-4D8B-AB90-4A1C8AD44E84}"/>
              </a:ext>
            </a:extLst>
          </p:cNvPr>
          <p:cNvSpPr txBox="1">
            <a:spLocks noChangeArrowheads="1"/>
          </p:cNvSpPr>
          <p:nvPr>
            <p:custDataLst>
              <p:tags r:id="rId2"/>
            </p:custDataLst>
          </p:nvPr>
        </p:nvSpPr>
        <p:spPr bwMode="auto">
          <a:xfrm>
            <a:off x="584199" y="2168936"/>
            <a:ext cx="10696575" cy="3754874"/>
          </a:xfrm>
          <a:prstGeom prst="rect">
            <a:avLst/>
          </a:prstGeom>
          <a:noFill/>
          <a:ln w="9525">
            <a:noFill/>
            <a:miter lim="800000"/>
            <a:headEnd/>
            <a:tailEnd/>
          </a:ln>
          <a:effectLst/>
        </p:spPr>
        <p:txBody>
          <a:bodyPr>
            <a:spAutoFit/>
          </a:bodyPr>
          <a:lstStyle/>
          <a:p>
            <a:pPr eaLnBrk="1" hangingPunct="1">
              <a:buClr>
                <a:srgbClr val="CC0000"/>
              </a:buClr>
              <a:buFont typeface="Wingdings" pitchFamily="2" charset="2"/>
              <a:buNone/>
              <a:defRPr/>
            </a:pPr>
            <a:r>
              <a:rPr lang="en-US" sz="3200" b="0" dirty="0">
                <a:solidFill>
                  <a:schemeClr val="tx2">
                    <a:lumMod val="50000"/>
                  </a:schemeClr>
                </a:solidFill>
                <a:latin typeface="Calibri" panose="020F0502020204030204" pitchFamily="34" charset="0"/>
                <a:cs typeface="+mn-cs"/>
              </a:rPr>
              <a:t>Glen Nowak, PhD.</a:t>
            </a:r>
          </a:p>
          <a:p>
            <a:pPr marL="0" lvl="1" eaLnBrk="1" hangingPunct="1">
              <a:buClr>
                <a:srgbClr val="CC0000"/>
              </a:buClr>
              <a:defRPr/>
            </a:pPr>
            <a:r>
              <a:rPr lang="en-US" sz="2200" b="0" dirty="0">
                <a:solidFill>
                  <a:schemeClr val="tx2">
                    <a:lumMod val="50000"/>
                  </a:schemeClr>
                </a:solidFill>
                <a:latin typeface="Calibri" panose="020F0502020204030204" pitchFamily="34" charset="0"/>
                <a:cs typeface="+mn-cs"/>
              </a:rPr>
              <a:t>Director, Grady Center for Health and Risk Communications</a:t>
            </a:r>
          </a:p>
          <a:p>
            <a:pPr marL="0" lvl="1" eaLnBrk="1" hangingPunct="1">
              <a:buClr>
                <a:srgbClr val="CC0000"/>
              </a:buClr>
              <a:defRPr/>
            </a:pPr>
            <a:r>
              <a:rPr lang="en-US" sz="2200" b="0" dirty="0">
                <a:solidFill>
                  <a:schemeClr val="tx2">
                    <a:lumMod val="50000"/>
                  </a:schemeClr>
                </a:solidFill>
                <a:latin typeface="Calibri" panose="020F0502020204030204" pitchFamily="34" charset="0"/>
                <a:cs typeface="+mn-cs"/>
              </a:rPr>
              <a:t>Professor, Department of Advertising &amp; Public Relations</a:t>
            </a:r>
          </a:p>
          <a:p>
            <a:pPr marL="0" lvl="1" eaLnBrk="1" hangingPunct="1">
              <a:buClr>
                <a:srgbClr val="CC0000"/>
              </a:buClr>
              <a:defRPr/>
            </a:pPr>
            <a:r>
              <a:rPr lang="en-US" sz="2200" b="0" dirty="0">
                <a:solidFill>
                  <a:schemeClr val="tx2">
                    <a:lumMod val="50000"/>
                  </a:schemeClr>
                </a:solidFill>
                <a:latin typeface="Calibri" panose="020F0502020204030204" pitchFamily="34" charset="0"/>
                <a:cs typeface="+mn-cs"/>
              </a:rPr>
              <a:t>Grady College of Journalism and Mass Communication</a:t>
            </a:r>
          </a:p>
          <a:p>
            <a:pPr marL="0" lvl="1" eaLnBrk="1" hangingPunct="1">
              <a:buClr>
                <a:srgbClr val="CC0000"/>
              </a:buClr>
              <a:defRPr/>
            </a:pPr>
            <a:r>
              <a:rPr lang="en-US" sz="2200" b="0" dirty="0">
                <a:solidFill>
                  <a:schemeClr val="tx2">
                    <a:lumMod val="50000"/>
                  </a:schemeClr>
                </a:solidFill>
                <a:latin typeface="Calibri" panose="020F0502020204030204" pitchFamily="34" charset="0"/>
                <a:cs typeface="+mn-cs"/>
              </a:rPr>
              <a:t>University of Georgia </a:t>
            </a:r>
          </a:p>
          <a:p>
            <a:pPr marL="0" lvl="1" eaLnBrk="1" hangingPunct="1">
              <a:buClr>
                <a:srgbClr val="CC0000"/>
              </a:buClr>
              <a:defRPr/>
            </a:pPr>
            <a:endParaRPr lang="en-US" b="0" dirty="0">
              <a:solidFill>
                <a:schemeClr val="tx2">
                  <a:lumMod val="50000"/>
                </a:schemeClr>
              </a:solidFill>
              <a:latin typeface="Calibri" panose="020F0502020204030204" pitchFamily="34" charset="0"/>
              <a:cs typeface="+mn-cs"/>
            </a:endParaRPr>
          </a:p>
          <a:p>
            <a:pPr marL="0" lvl="1" eaLnBrk="1" hangingPunct="1">
              <a:buClr>
                <a:srgbClr val="CC0000"/>
              </a:buClr>
              <a:defRPr/>
            </a:pPr>
            <a:r>
              <a:rPr lang="en-US" b="0" dirty="0">
                <a:solidFill>
                  <a:schemeClr val="tx2">
                    <a:lumMod val="50000"/>
                  </a:schemeClr>
                </a:solidFill>
                <a:latin typeface="Calibri" panose="020F0502020204030204" pitchFamily="34" charset="0"/>
                <a:cs typeface="+mn-cs"/>
              </a:rPr>
              <a:t>gnowak@uga.edu </a:t>
            </a:r>
          </a:p>
          <a:p>
            <a:pPr marL="0" lvl="1" eaLnBrk="1" hangingPunct="1">
              <a:buClr>
                <a:srgbClr val="CC0000"/>
              </a:buClr>
              <a:defRPr/>
            </a:pPr>
            <a:endParaRPr lang="en-US" sz="1600" dirty="0">
              <a:solidFill>
                <a:srgbClr val="930500"/>
              </a:solidFill>
              <a:latin typeface="Arial Narrow" pitchFamily="34" charset="0"/>
              <a:cs typeface="+mn-cs"/>
            </a:endParaRPr>
          </a:p>
          <a:p>
            <a:pPr indent="-457200" eaLnBrk="1" hangingPunct="1">
              <a:buClr>
                <a:srgbClr val="CC0000"/>
              </a:buClr>
              <a:defRPr/>
            </a:pPr>
            <a:r>
              <a:rPr lang="en-US" sz="1800" b="0" dirty="0">
                <a:solidFill>
                  <a:srgbClr val="930500"/>
                </a:solidFill>
                <a:latin typeface="+mn-lt"/>
                <a:cs typeface="+mn-cs"/>
              </a:rPr>
              <a:t> </a:t>
            </a:r>
          </a:p>
          <a:p>
            <a:pPr indent="-457200" eaLnBrk="1" hangingPunct="1">
              <a:buClr>
                <a:srgbClr val="CC0000"/>
              </a:buClr>
              <a:defRPr/>
            </a:pPr>
            <a:r>
              <a:rPr lang="en-US" sz="1800" b="0" dirty="0">
                <a:solidFill>
                  <a:srgbClr val="930500"/>
                </a:solidFill>
                <a:latin typeface="+mn-lt"/>
                <a:cs typeface="+mn-cs"/>
              </a:rPr>
              <a:t>January 12, 2021 – </a:t>
            </a:r>
          </a:p>
          <a:p>
            <a:pPr indent="-457200" eaLnBrk="1" hangingPunct="1">
              <a:buClr>
                <a:srgbClr val="CC0000"/>
              </a:buClr>
              <a:defRPr/>
            </a:pPr>
            <a:r>
              <a:rPr lang="en-US" sz="1800" b="0" dirty="0">
                <a:solidFill>
                  <a:srgbClr val="930500"/>
                </a:solidFill>
                <a:latin typeface="+mn-lt"/>
                <a:cs typeface="+mn-cs"/>
              </a:rPr>
              <a:t>GA State of Public Health Conference</a:t>
            </a:r>
          </a:p>
        </p:txBody>
      </p:sp>
      <p:cxnSp>
        <p:nvCxnSpPr>
          <p:cNvPr id="40963" name="Straight Connector 4">
            <a:extLst>
              <a:ext uri="{FF2B5EF4-FFF2-40B4-BE49-F238E27FC236}">
                <a16:creationId xmlns:a16="http://schemas.microsoft.com/office/drawing/2014/main" id="{FAEA4595-862C-4311-9A0D-74FAE7F9D241}"/>
              </a:ext>
            </a:extLst>
          </p:cNvPr>
          <p:cNvCxnSpPr>
            <a:cxnSpLocks noChangeShapeType="1"/>
          </p:cNvCxnSpPr>
          <p:nvPr>
            <p:custDataLst>
              <p:tags r:id="rId3"/>
            </p:custDataLst>
          </p:nvPr>
        </p:nvCxnSpPr>
        <p:spPr bwMode="auto">
          <a:xfrm>
            <a:off x="716496" y="4931384"/>
            <a:ext cx="5476875" cy="0"/>
          </a:xfrm>
          <a:prstGeom prst="line">
            <a:avLst/>
          </a:prstGeom>
          <a:noFill/>
          <a:ln w="9525" algn="ctr">
            <a:solidFill>
              <a:srgbClr val="930500"/>
            </a:solidFill>
            <a:round/>
            <a:headEnd/>
            <a:tailEnd/>
          </a:ln>
          <a:extLst>
            <a:ext uri="{909E8E84-426E-40DD-AFC4-6F175D3DCCD1}">
              <a14:hiddenFill xmlns:a14="http://schemas.microsoft.com/office/drawing/2010/main">
                <a:noFill/>
              </a14:hiddenFill>
            </a:ext>
          </a:extLst>
        </p:spPr>
      </p:cxnSp>
      <p:pic>
        <p:nvPicPr>
          <p:cNvPr id="40964" name="Picture 2">
            <a:extLst>
              <a:ext uri="{FF2B5EF4-FFF2-40B4-BE49-F238E27FC236}">
                <a16:creationId xmlns:a16="http://schemas.microsoft.com/office/drawing/2014/main" id="{69891495-1F9F-4485-A808-DC66BD8A08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6175" y="5610225"/>
            <a:ext cx="41116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290F52E-4148-437F-8559-3E8263A17D47}"/>
              </a:ext>
            </a:extLst>
          </p:cNvPr>
          <p:cNvSpPr txBox="1"/>
          <p:nvPr/>
        </p:nvSpPr>
        <p:spPr>
          <a:xfrm>
            <a:off x="584200" y="618094"/>
            <a:ext cx="10696575" cy="584775"/>
          </a:xfrm>
          <a:prstGeom prst="rect">
            <a:avLst/>
          </a:prstGeom>
          <a:noFill/>
        </p:spPr>
        <p:txBody>
          <a:bodyPr wrap="square">
            <a:spAutoFit/>
          </a:bodyPr>
          <a:lstStyle/>
          <a:p>
            <a:r>
              <a:rPr lang="en-US" sz="3200" b="0" dirty="0">
                <a:solidFill>
                  <a:schemeClr val="tx2">
                    <a:lumMod val="50000"/>
                  </a:schemeClr>
                </a:solidFill>
                <a:latin typeface="Calibri" panose="020F0502020204030204" pitchFamily="34" charset="0"/>
                <a:cs typeface="Calibri" panose="020F0502020204030204" pitchFamily="34" charset="0"/>
              </a:rPr>
              <a:t>COVID-19 Vaccinations and Vaccine Hesitancy </a:t>
            </a:r>
          </a:p>
        </p:txBody>
      </p:sp>
    </p:spTree>
    <p:custDataLst>
      <p:tags r:id="rId1"/>
    </p:custData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F80B62-8E31-4AA4-BBC8-02D0D3BB5E15}"/>
              </a:ext>
            </a:extLst>
          </p:cNvPr>
          <p:cNvSpPr txBox="1"/>
          <p:nvPr/>
        </p:nvSpPr>
        <p:spPr>
          <a:xfrm>
            <a:off x="764960" y="327304"/>
            <a:ext cx="10710544" cy="1600438"/>
          </a:xfrm>
          <a:prstGeom prst="rect">
            <a:avLst/>
          </a:prstGeom>
          <a:noFill/>
        </p:spPr>
        <p:txBody>
          <a:bodyPr wrap="square">
            <a:spAutoFit/>
          </a:bodyPr>
          <a:lstStyle/>
          <a:p>
            <a:pPr algn="l"/>
            <a:r>
              <a:rPr lang="en-US" sz="1400" b="0" i="0" cap="all" dirty="0">
                <a:solidFill>
                  <a:srgbClr val="333333"/>
                </a:solidFill>
                <a:effectLst/>
                <a:latin typeface="Open Sans"/>
              </a:rPr>
              <a:t>NEWS RELEASE 6-JAN-2021, Texas </a:t>
            </a:r>
            <a:r>
              <a:rPr lang="en-US" sz="1400" b="0" i="0" cap="all" dirty="0" err="1">
                <a:solidFill>
                  <a:srgbClr val="333333"/>
                </a:solidFill>
                <a:effectLst/>
                <a:latin typeface="Open Sans"/>
              </a:rPr>
              <a:t>a&amp;m</a:t>
            </a:r>
            <a:r>
              <a:rPr lang="en-US" sz="1400" b="0" i="0" cap="all" dirty="0">
                <a:solidFill>
                  <a:srgbClr val="333333"/>
                </a:solidFill>
                <a:effectLst/>
                <a:latin typeface="Open Sans"/>
              </a:rPr>
              <a:t> University</a:t>
            </a:r>
          </a:p>
          <a:p>
            <a:pPr algn="l"/>
            <a:r>
              <a:rPr lang="en-US" i="0" dirty="0">
                <a:solidFill>
                  <a:srgbClr val="2B2B2B"/>
                </a:solidFill>
                <a:effectLst/>
                <a:latin typeface="Open Sans"/>
              </a:rPr>
              <a:t>Study:</a:t>
            </a:r>
            <a:r>
              <a:rPr lang="en-US" b="0" i="0" dirty="0">
                <a:solidFill>
                  <a:srgbClr val="2B2B2B"/>
                </a:solidFill>
                <a:effectLst/>
                <a:latin typeface="Open Sans"/>
              </a:rPr>
              <a:t> Black Americans, women, conservatives more hesitant to trust COVID-19 vaccine</a:t>
            </a:r>
          </a:p>
          <a:p>
            <a:pPr algn="l"/>
            <a:r>
              <a:rPr lang="en-US" sz="1800" b="0" i="1" dirty="0">
                <a:solidFill>
                  <a:schemeClr val="tx2">
                    <a:lumMod val="50000"/>
                  </a:schemeClr>
                </a:solidFill>
                <a:effectLst/>
                <a:latin typeface="Open Sans"/>
              </a:rPr>
              <a:t>Thirty-one percent of respondents to a Texas A&amp;M-led survey said they don't intend to be vaccinated against COVID-19</a:t>
            </a:r>
            <a:endParaRPr lang="en-US" b="0" i="1" dirty="0">
              <a:solidFill>
                <a:srgbClr val="7B7B7B"/>
              </a:solidFill>
              <a:effectLst/>
              <a:latin typeface="Open Sans"/>
            </a:endParaRPr>
          </a:p>
        </p:txBody>
      </p:sp>
      <p:sp>
        <p:nvSpPr>
          <p:cNvPr id="7" name="TextBox 6">
            <a:extLst>
              <a:ext uri="{FF2B5EF4-FFF2-40B4-BE49-F238E27FC236}">
                <a16:creationId xmlns:a16="http://schemas.microsoft.com/office/drawing/2014/main" id="{5288736E-A9D9-481B-A30A-39234642233C}"/>
              </a:ext>
            </a:extLst>
          </p:cNvPr>
          <p:cNvSpPr txBox="1"/>
          <p:nvPr/>
        </p:nvSpPr>
        <p:spPr>
          <a:xfrm>
            <a:off x="619568" y="2168936"/>
            <a:ext cx="10952864" cy="4278094"/>
          </a:xfrm>
          <a:prstGeom prst="rect">
            <a:avLst/>
          </a:prstGeom>
          <a:noFill/>
        </p:spPr>
        <p:txBody>
          <a:bodyPr wrap="square">
            <a:spAutoFit/>
          </a:bodyPr>
          <a:lstStyle/>
          <a:p>
            <a:pPr algn="l"/>
            <a:r>
              <a:rPr lang="en-US" sz="1600" b="0" i="0" dirty="0">
                <a:solidFill>
                  <a:srgbClr val="333333"/>
                </a:solidFill>
                <a:effectLst/>
                <a:latin typeface="+mn-lt"/>
              </a:rPr>
              <a:t>A survey of approximately 5,000 Americans conducted in :</a:t>
            </a:r>
          </a:p>
          <a:p>
            <a:pPr algn="l"/>
            <a:endParaRPr lang="en-US" sz="1600" b="0" i="0" dirty="0">
              <a:solidFill>
                <a:srgbClr val="333333"/>
              </a:solidFill>
              <a:effectLst/>
              <a:latin typeface="+mn-lt"/>
            </a:endParaRPr>
          </a:p>
          <a:p>
            <a:pPr marL="285750" indent="-285750" algn="l">
              <a:buFont typeface="Arial" panose="020B0604020202020204" pitchFamily="34" charset="0"/>
              <a:buChar char="•"/>
            </a:pPr>
            <a:r>
              <a:rPr lang="en-US" sz="1600" b="0" i="0" dirty="0">
                <a:solidFill>
                  <a:srgbClr val="333333"/>
                </a:solidFill>
                <a:effectLst/>
                <a:latin typeface="+mn-lt"/>
              </a:rPr>
              <a:t>31.1 said they did not intend to get the COVID-19 vaccine once it becomes available to them </a:t>
            </a:r>
          </a:p>
          <a:p>
            <a:pPr marL="285750" indent="-285750" algn="l">
              <a:buFont typeface="Arial" panose="020B0604020202020204" pitchFamily="34" charset="0"/>
              <a:buChar char="•"/>
            </a:pPr>
            <a:r>
              <a:rPr lang="en-US" sz="1600" b="0" i="0" dirty="0">
                <a:solidFill>
                  <a:srgbClr val="333333"/>
                </a:solidFill>
                <a:effectLst/>
                <a:latin typeface="+mn-lt"/>
              </a:rPr>
              <a:t>The two top reasons for vaccine refusal were concerns about safety and effectiveness. However, reasons for vaccine reluctance varied across sub-populations.</a:t>
            </a:r>
          </a:p>
          <a:p>
            <a:pPr marL="285750" indent="-285750" algn="l">
              <a:buFont typeface="Arial" panose="020B0604020202020204" pitchFamily="34" charset="0"/>
              <a:buChar char="•"/>
            </a:pPr>
            <a:r>
              <a:rPr lang="en-US" sz="1600" b="0" dirty="0">
                <a:solidFill>
                  <a:srgbClr val="333333"/>
                </a:solidFill>
                <a:latin typeface="+mn-lt"/>
              </a:rPr>
              <a:t>L</a:t>
            </a:r>
            <a:r>
              <a:rPr lang="en-US" sz="1600" b="0" i="0" dirty="0">
                <a:solidFill>
                  <a:srgbClr val="333333"/>
                </a:solidFill>
                <a:effectLst/>
                <a:latin typeface="+mn-lt"/>
              </a:rPr>
              <a:t>ikelihood of vaccine refusal </a:t>
            </a:r>
            <a:r>
              <a:rPr lang="en-US" sz="1600" b="0" dirty="0">
                <a:solidFill>
                  <a:srgbClr val="333333"/>
                </a:solidFill>
                <a:latin typeface="+mn-lt"/>
              </a:rPr>
              <a:t>was </a:t>
            </a:r>
            <a:r>
              <a:rPr lang="en-US" sz="1600" b="0" i="0" dirty="0">
                <a:solidFill>
                  <a:srgbClr val="333333"/>
                </a:solidFill>
                <a:effectLst/>
                <a:latin typeface="+mn-lt"/>
              </a:rPr>
              <a:t>highest among Black Americans, women and conservatives</a:t>
            </a:r>
          </a:p>
          <a:p>
            <a:pPr marL="285750" indent="-285750" algn="l">
              <a:buFont typeface="Arial" panose="020B0604020202020204" pitchFamily="34" charset="0"/>
              <a:buChar char="•"/>
            </a:pPr>
            <a:endParaRPr lang="en-US" sz="1600" b="0" i="0" dirty="0">
              <a:solidFill>
                <a:srgbClr val="333333"/>
              </a:solidFill>
              <a:effectLst/>
              <a:latin typeface="+mn-lt"/>
            </a:endParaRPr>
          </a:p>
          <a:p>
            <a:pPr marL="285750" indent="-285750" algn="l">
              <a:buFont typeface="Arial" panose="020B0604020202020204" pitchFamily="34" charset="0"/>
              <a:buChar char="•"/>
            </a:pPr>
            <a:r>
              <a:rPr lang="en-US" sz="1600" b="0" i="0" dirty="0">
                <a:solidFill>
                  <a:srgbClr val="333333"/>
                </a:solidFill>
                <a:effectLst/>
                <a:latin typeface="+mn-lt"/>
              </a:rPr>
              <a:t>Women were 71 percent more likely to not to pursue vaccination and said they are hesitant based on safety concerns and effectiveness.</a:t>
            </a:r>
          </a:p>
          <a:p>
            <a:pPr marL="285750" indent="-285750" algn="l">
              <a:buFont typeface="Arial" panose="020B0604020202020204" pitchFamily="34" charset="0"/>
              <a:buChar char="•"/>
            </a:pPr>
            <a:r>
              <a:rPr lang="en-US" sz="1600" b="0" i="0" dirty="0">
                <a:solidFill>
                  <a:srgbClr val="333333"/>
                </a:solidFill>
                <a:effectLst/>
                <a:latin typeface="+mn-lt"/>
              </a:rPr>
              <a:t>Blacks were 41 percent more likely to note pursue vaccination and said their hesitancy stemmed from similar concerns plus a lack of financial resources or health insurance.</a:t>
            </a:r>
          </a:p>
          <a:p>
            <a:pPr marL="285750" indent="-285750" algn="l">
              <a:buFont typeface="Arial" panose="020B0604020202020204" pitchFamily="34" charset="0"/>
              <a:buChar char="•"/>
            </a:pPr>
            <a:r>
              <a:rPr lang="en-US" sz="1600" b="0" dirty="0">
                <a:solidFill>
                  <a:srgbClr val="333333"/>
                </a:solidFill>
                <a:latin typeface="Calibri" panose="020F0502020204030204"/>
              </a:rPr>
              <a:t>E</a:t>
            </a:r>
            <a:r>
              <a:rPr kumimoji="0" lang="en-US" sz="1600" b="0" i="0" u="none" strike="noStrike" kern="1200" cap="none" spc="0" normalizeH="0" baseline="0" noProof="0" dirty="0">
                <a:ln>
                  <a:noFill/>
                </a:ln>
                <a:solidFill>
                  <a:srgbClr val="333333"/>
                </a:solidFill>
                <a:effectLst/>
                <a:uLnTx/>
                <a:uFillTx/>
                <a:latin typeface="Calibri" panose="020F0502020204030204"/>
                <a:ea typeface="+mn-ea"/>
                <a:cs typeface="Arial" panose="020B0604020202020204" pitchFamily="34" charset="0"/>
              </a:rPr>
              <a:t>ach one-point increase in conservatism increased the odds of vaccine refusal by 18 percent. Study noted that conservatives have been found to be generally less trusting of vaccines as well as medical and scientific professionals</a:t>
            </a:r>
            <a:endParaRPr lang="en-US" sz="1600" b="0" i="0" dirty="0">
              <a:solidFill>
                <a:srgbClr val="333333"/>
              </a:solidFill>
              <a:effectLst/>
              <a:latin typeface="+mn-lt"/>
            </a:endParaRPr>
          </a:p>
          <a:p>
            <a:pPr algn="l"/>
            <a:endParaRPr lang="en-US" sz="1600" b="0" i="0" dirty="0">
              <a:solidFill>
                <a:srgbClr val="333333"/>
              </a:solidFill>
              <a:effectLst/>
              <a:latin typeface="+mn-lt"/>
            </a:endParaRPr>
          </a:p>
          <a:p>
            <a:pPr algn="l"/>
            <a:endParaRPr lang="en-US" sz="1600" b="0" dirty="0">
              <a:solidFill>
                <a:srgbClr val="333333"/>
              </a:solidFill>
              <a:latin typeface="+mn-lt"/>
            </a:endParaRPr>
          </a:p>
          <a:p>
            <a:r>
              <a:rPr lang="en-US" sz="1600" b="0" i="0" dirty="0">
                <a:solidFill>
                  <a:srgbClr val="333333"/>
                </a:solidFill>
                <a:effectLst/>
                <a:latin typeface="+mn-lt"/>
              </a:rPr>
              <a:t>The results were recently published in </a:t>
            </a:r>
            <a:r>
              <a:rPr lang="en-US" sz="1600" b="0" i="1" u="none" strike="noStrike" dirty="0">
                <a:solidFill>
                  <a:srgbClr val="0088CC"/>
                </a:solidFill>
                <a:effectLst/>
                <a:latin typeface="+mn-lt"/>
                <a:hlinkClick r:id="rId2"/>
              </a:rPr>
              <a:t>Social Science and Medicine</a:t>
            </a:r>
            <a:r>
              <a:rPr lang="en-US" sz="1600" b="0" i="0" dirty="0">
                <a:solidFill>
                  <a:srgbClr val="333333"/>
                </a:solidFill>
                <a:effectLst/>
                <a:latin typeface="+mn-lt"/>
              </a:rPr>
              <a:t>.</a:t>
            </a:r>
          </a:p>
          <a:p>
            <a:pPr algn="l"/>
            <a:endParaRPr lang="en-US" sz="1600" b="0" i="0" dirty="0">
              <a:solidFill>
                <a:srgbClr val="333333"/>
              </a:solidFill>
              <a:effectLst/>
              <a:latin typeface="+mn-lt"/>
            </a:endParaRPr>
          </a:p>
        </p:txBody>
      </p:sp>
    </p:spTree>
    <p:extLst>
      <p:ext uri="{BB962C8B-B14F-4D97-AF65-F5344CB8AC3E}">
        <p14:creationId xmlns:p14="http://schemas.microsoft.com/office/powerpoint/2010/main" val="37138400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EFCA1E-0514-4929-9451-3AE8A75C1340}"/>
              </a:ext>
            </a:extLst>
          </p:cNvPr>
          <p:cNvPicPr>
            <a:picLocks noChangeAspect="1"/>
          </p:cNvPicPr>
          <p:nvPr/>
        </p:nvPicPr>
        <p:blipFill>
          <a:blip r:embed="rId2"/>
          <a:stretch>
            <a:fillRect/>
          </a:stretch>
        </p:blipFill>
        <p:spPr>
          <a:xfrm>
            <a:off x="3672800" y="675742"/>
            <a:ext cx="5445060" cy="550651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Rectangle 3">
            <a:extLst>
              <a:ext uri="{FF2B5EF4-FFF2-40B4-BE49-F238E27FC236}">
                <a16:creationId xmlns:a16="http://schemas.microsoft.com/office/drawing/2014/main" id="{FDC1A90F-4310-41C7-8EAF-17089218DF8E}"/>
              </a:ext>
            </a:extLst>
          </p:cNvPr>
          <p:cNvSpPr/>
          <p:nvPr/>
        </p:nvSpPr>
        <p:spPr>
          <a:xfrm>
            <a:off x="4981328" y="1829688"/>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12D7BCA-D9B8-4C8B-BB5F-8C3471009B30}"/>
              </a:ext>
            </a:extLst>
          </p:cNvPr>
          <p:cNvSpPr/>
          <p:nvPr/>
        </p:nvSpPr>
        <p:spPr>
          <a:xfrm>
            <a:off x="4981328" y="2556648"/>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E19C6B-5EE1-44F4-B19C-1912667391C7}"/>
              </a:ext>
            </a:extLst>
          </p:cNvPr>
          <p:cNvSpPr/>
          <p:nvPr/>
        </p:nvSpPr>
        <p:spPr>
          <a:xfrm>
            <a:off x="4981328" y="3235144"/>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64C5F2-20B2-48FB-9534-42F03F75A689}"/>
              </a:ext>
            </a:extLst>
          </p:cNvPr>
          <p:cNvSpPr/>
          <p:nvPr/>
        </p:nvSpPr>
        <p:spPr>
          <a:xfrm>
            <a:off x="4981328" y="3962104"/>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2B70D3-4973-4E2D-B0B4-F4F9FD27CA47}"/>
              </a:ext>
            </a:extLst>
          </p:cNvPr>
          <p:cNvSpPr/>
          <p:nvPr/>
        </p:nvSpPr>
        <p:spPr>
          <a:xfrm>
            <a:off x="4981328" y="4640600"/>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8E79C5-3350-448D-A9E2-5257E56DA9A9}"/>
              </a:ext>
            </a:extLst>
          </p:cNvPr>
          <p:cNvSpPr/>
          <p:nvPr/>
        </p:nvSpPr>
        <p:spPr>
          <a:xfrm>
            <a:off x="4981328" y="5319096"/>
            <a:ext cx="3780192" cy="193856"/>
          </a:xfrm>
          <a:prstGeom prst="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233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513219-C09D-4F83-B7F9-1F2B14040E05}"/>
              </a:ext>
            </a:extLst>
          </p:cNvPr>
          <p:cNvSpPr txBox="1"/>
          <p:nvPr/>
        </p:nvSpPr>
        <p:spPr>
          <a:xfrm>
            <a:off x="1007280" y="472696"/>
            <a:ext cx="9935120" cy="984885"/>
          </a:xfrm>
          <a:prstGeom prst="rect">
            <a:avLst/>
          </a:prstGeom>
          <a:noFill/>
        </p:spPr>
        <p:txBody>
          <a:bodyPr wrap="square">
            <a:spAutoFit/>
          </a:bodyPr>
          <a:lstStyle/>
          <a:p>
            <a:pPr algn="ctr" fontAlgn="base"/>
            <a:r>
              <a:rPr lang="en-US" b="1" i="0" dirty="0">
                <a:solidFill>
                  <a:srgbClr val="393D40"/>
                </a:solidFill>
                <a:effectLst/>
                <a:latin typeface="Open Sans"/>
              </a:rPr>
              <a:t>Vaccine Hesitancy in Rural America</a:t>
            </a:r>
          </a:p>
          <a:p>
            <a:pPr algn="ctr" fontAlgn="base"/>
            <a:r>
              <a:rPr lang="en-US" sz="1800" b="0" dirty="0">
                <a:solidFill>
                  <a:srgbClr val="393D40"/>
                </a:solidFill>
                <a:latin typeface="+mj-lt"/>
              </a:rPr>
              <a:t>Ashley Kirzinger, </a:t>
            </a:r>
            <a:r>
              <a:rPr lang="en-US" sz="1800" b="0" dirty="0" err="1">
                <a:solidFill>
                  <a:srgbClr val="393D40"/>
                </a:solidFill>
                <a:latin typeface="+mj-lt"/>
              </a:rPr>
              <a:t>Cailey</a:t>
            </a:r>
            <a:r>
              <a:rPr lang="en-US" sz="1800" b="0" dirty="0">
                <a:solidFill>
                  <a:srgbClr val="393D40"/>
                </a:solidFill>
                <a:latin typeface="+mj-lt"/>
              </a:rPr>
              <a:t> </a:t>
            </a:r>
            <a:r>
              <a:rPr lang="en-US" sz="1800" b="0" dirty="0" err="1">
                <a:solidFill>
                  <a:srgbClr val="393D40"/>
                </a:solidFill>
                <a:latin typeface="+mj-lt"/>
              </a:rPr>
              <a:t>Muñana</a:t>
            </a:r>
            <a:r>
              <a:rPr lang="en-US" sz="1800" b="0" dirty="0">
                <a:solidFill>
                  <a:srgbClr val="393D40"/>
                </a:solidFill>
                <a:latin typeface="+mj-lt"/>
              </a:rPr>
              <a:t>, and </a:t>
            </a:r>
            <a:r>
              <a:rPr lang="en-US" sz="1800" b="0" dirty="0" err="1">
                <a:solidFill>
                  <a:srgbClr val="393D40"/>
                </a:solidFill>
                <a:latin typeface="+mj-lt"/>
              </a:rPr>
              <a:t>Mollyann</a:t>
            </a:r>
            <a:r>
              <a:rPr lang="en-US" sz="1800" b="0" dirty="0">
                <a:solidFill>
                  <a:srgbClr val="393D40"/>
                </a:solidFill>
                <a:latin typeface="+mj-lt"/>
              </a:rPr>
              <a:t> Brodie, Published January 7, 2020</a:t>
            </a:r>
          </a:p>
          <a:p>
            <a:pPr algn="ctr" fontAlgn="base"/>
            <a:r>
              <a:rPr lang="en-US" sz="1600" b="0" i="0" dirty="0">
                <a:solidFill>
                  <a:srgbClr val="393D40"/>
                </a:solidFill>
                <a:effectLst/>
                <a:latin typeface="+mn-lt"/>
                <a:hlinkClick r:id="rId2"/>
              </a:rPr>
              <a:t>https://www.kff.org/coronavirus-covid-19/poll-finding/vaccine-hesitancy-in-rural-america/</a:t>
            </a:r>
            <a:r>
              <a:rPr lang="en-US" sz="1600" b="0" i="0" dirty="0">
                <a:solidFill>
                  <a:srgbClr val="393D40"/>
                </a:solidFill>
                <a:effectLst/>
                <a:latin typeface="+mn-lt"/>
              </a:rPr>
              <a:t> </a:t>
            </a:r>
          </a:p>
        </p:txBody>
      </p:sp>
      <p:sp>
        <p:nvSpPr>
          <p:cNvPr id="7" name="TextBox 6">
            <a:extLst>
              <a:ext uri="{FF2B5EF4-FFF2-40B4-BE49-F238E27FC236}">
                <a16:creationId xmlns:a16="http://schemas.microsoft.com/office/drawing/2014/main" id="{0B403B85-0409-4598-BC0D-4F71ED23A1FF}"/>
              </a:ext>
            </a:extLst>
          </p:cNvPr>
          <p:cNvSpPr txBox="1"/>
          <p:nvPr/>
        </p:nvSpPr>
        <p:spPr>
          <a:xfrm>
            <a:off x="1152672" y="1878152"/>
            <a:ext cx="10032048" cy="4206280"/>
          </a:xfrm>
          <a:prstGeom prst="rect">
            <a:avLst/>
          </a:prstGeom>
          <a:noFill/>
        </p:spPr>
        <p:txBody>
          <a:bodyPr wrap="square">
            <a:spAutoFit/>
          </a:bodyPr>
          <a:lstStyle/>
          <a:p>
            <a:pPr marL="171450" indent="-171450">
              <a:spcAft>
                <a:spcPts val="800"/>
              </a:spcAft>
              <a:buFont typeface="Arial" panose="020B0604020202020204" pitchFamily="34" charset="0"/>
              <a:buChar char="•"/>
            </a:pPr>
            <a:r>
              <a:rPr lang="en-US" sz="1800" b="0" dirty="0">
                <a:solidFill>
                  <a:schemeClr val="tx2">
                    <a:lumMod val="50000"/>
                  </a:schemeClr>
                </a:solidFill>
                <a:latin typeface="+mj-lt"/>
              </a:rPr>
              <a:t>Kaiser Family Foundation Health Tracking Poll/ KFF COVID-19 Vaccine Monitor.</a:t>
            </a:r>
          </a:p>
          <a:p>
            <a:pPr marL="171450" indent="-171450">
              <a:spcAft>
                <a:spcPts val="800"/>
              </a:spcAft>
              <a:buFont typeface="Arial" panose="020B0604020202020204" pitchFamily="34" charset="0"/>
              <a:buChar char="•"/>
            </a:pPr>
            <a:r>
              <a:rPr lang="en-US" sz="1800" b="0" dirty="0">
                <a:solidFill>
                  <a:schemeClr val="tx2">
                    <a:lumMod val="50000"/>
                  </a:schemeClr>
                </a:solidFill>
                <a:latin typeface="+mj-lt"/>
              </a:rPr>
              <a:t>The survey conducted November 30- December 8, 2020, among a nationally representative random digit dial telephone sample of 1,676 adults ages 18 and older (including interviews from 298 Hispanic adults and 390 non-Hispanic Black adults), living in the United States, including Alaska and Hawaii.</a:t>
            </a:r>
          </a:p>
          <a:p>
            <a:pPr marL="171450" indent="-171450">
              <a:spcAft>
                <a:spcPts val="800"/>
              </a:spcAft>
              <a:buFont typeface="Arial" panose="020B0604020202020204" pitchFamily="34" charset="0"/>
              <a:buChar char="•"/>
            </a:pPr>
            <a:r>
              <a:rPr lang="en-US" sz="1800" b="0" dirty="0">
                <a:solidFill>
                  <a:schemeClr val="tx2">
                    <a:lumMod val="50000"/>
                  </a:schemeClr>
                </a:solidFill>
                <a:latin typeface="+mj-lt"/>
              </a:rPr>
              <a:t>The margin of sampling error including the design effect for the full sample is plus or minus 3 percentage points.</a:t>
            </a:r>
          </a:p>
          <a:p>
            <a:pPr marL="171450" indent="-171450">
              <a:spcAft>
                <a:spcPts val="800"/>
              </a:spcAft>
              <a:buFont typeface="Arial" panose="020B0604020202020204" pitchFamily="34" charset="0"/>
              <a:buChar char="•"/>
            </a:pPr>
            <a:r>
              <a:rPr lang="en-US" sz="1800" b="0" dirty="0">
                <a:solidFill>
                  <a:srgbClr val="393D40"/>
                </a:solidFill>
                <a:effectLst/>
                <a:latin typeface="+mj-lt"/>
              </a:rPr>
              <a:t>The KFF COVID-19 Vaccine Monitor is an ongoing research project tracking the public’s attitudes and experiences with COVID-19 vaccinations. Using a combination of surveys and focus groups, this project tracks the dynamic nature of public opinion as vaccine development unfolds, including vaccine confidence and hesitancy, trusted messengers and messages, as well as the public’s experiences with vaccination as distribution begins.</a:t>
            </a:r>
          </a:p>
          <a:p>
            <a:pPr marL="171450" indent="-171450">
              <a:spcAft>
                <a:spcPts val="800"/>
              </a:spcAft>
              <a:buFont typeface="Arial" panose="020B0604020202020204" pitchFamily="34" charset="0"/>
              <a:buChar char="•"/>
            </a:pPr>
            <a:endParaRPr lang="en-US" sz="1800" b="0" dirty="0">
              <a:solidFill>
                <a:srgbClr val="393D40"/>
              </a:solidFill>
              <a:latin typeface="+mj-lt"/>
            </a:endParaRPr>
          </a:p>
          <a:p>
            <a:pPr marL="171450" indent="-171450">
              <a:spcAft>
                <a:spcPts val="800"/>
              </a:spcAft>
              <a:buFont typeface="Arial" panose="020B0604020202020204" pitchFamily="34" charset="0"/>
              <a:buChar char="•"/>
            </a:pPr>
            <a:endParaRPr lang="en-US" sz="1800" b="0" dirty="0">
              <a:solidFill>
                <a:srgbClr val="393D40"/>
              </a:solidFill>
              <a:effectLst/>
              <a:latin typeface="+mj-lt"/>
            </a:endParaRPr>
          </a:p>
        </p:txBody>
      </p:sp>
    </p:spTree>
    <p:extLst>
      <p:ext uri="{BB962C8B-B14F-4D97-AF65-F5344CB8AC3E}">
        <p14:creationId xmlns:p14="http://schemas.microsoft.com/office/powerpoint/2010/main" val="47358525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876-74EC-4F0D-8DDC-8075C0064BF2}"/>
              </a:ext>
            </a:extLst>
          </p:cNvPr>
          <p:cNvSpPr>
            <a:spLocks noGrp="1"/>
          </p:cNvSpPr>
          <p:nvPr>
            <p:ph type="title"/>
          </p:nvPr>
        </p:nvSpPr>
        <p:spPr>
          <a:xfrm>
            <a:off x="609600" y="274638"/>
            <a:ext cx="10972800" cy="537306"/>
          </a:xfrm>
        </p:spPr>
        <p:txBody>
          <a:bodyPr/>
          <a:lstStyle/>
          <a:p>
            <a:r>
              <a:rPr lang="en-US" dirty="0"/>
              <a:t>Key findings summary. . .</a:t>
            </a:r>
          </a:p>
        </p:txBody>
      </p:sp>
      <p:sp>
        <p:nvSpPr>
          <p:cNvPr id="3" name="Content Placeholder 2">
            <a:extLst>
              <a:ext uri="{FF2B5EF4-FFF2-40B4-BE49-F238E27FC236}">
                <a16:creationId xmlns:a16="http://schemas.microsoft.com/office/drawing/2014/main" id="{1F4414CD-8E1C-484A-9F41-3760930ED92C}"/>
              </a:ext>
            </a:extLst>
          </p:cNvPr>
          <p:cNvSpPr>
            <a:spLocks noGrp="1"/>
          </p:cNvSpPr>
          <p:nvPr>
            <p:ph idx="1"/>
          </p:nvPr>
        </p:nvSpPr>
        <p:spPr>
          <a:xfrm>
            <a:off x="609600" y="1345048"/>
            <a:ext cx="10972800" cy="4458687"/>
          </a:xfrm>
        </p:spPr>
        <p:txBody>
          <a:bodyPr/>
          <a:lstStyle/>
          <a:p>
            <a:pPr algn="l"/>
            <a:r>
              <a:rPr lang="en-US" b="1" i="0" cap="all" dirty="0">
                <a:solidFill>
                  <a:srgbClr val="111111"/>
                </a:solidFill>
                <a:effectLst/>
                <a:latin typeface="Roboto"/>
              </a:rPr>
              <a:t>“MORE THAN A THIRD OF </a:t>
            </a:r>
            <a:r>
              <a:rPr lang="en-US" b="0" i="0" dirty="0">
                <a:solidFill>
                  <a:srgbClr val="111111"/>
                </a:solidFill>
                <a:effectLst/>
                <a:latin typeface="Roboto"/>
              </a:rPr>
              <a:t>rural residents are hesitant to get a COVID-19 vaccine, survey results show, placing them alongside Republicans and Black adults as among the groups most wary of getting vaccinated.”</a:t>
            </a:r>
          </a:p>
          <a:p>
            <a:pPr algn="l"/>
            <a:r>
              <a:rPr lang="en-US" b="0" i="0" dirty="0">
                <a:solidFill>
                  <a:srgbClr val="111111"/>
                </a:solidFill>
                <a:effectLst/>
                <a:latin typeface="Roboto"/>
              </a:rPr>
              <a:t>“According to the Kaiser Family Foundation's </a:t>
            </a:r>
            <a:r>
              <a:rPr lang="en-US" dirty="0">
                <a:solidFill>
                  <a:schemeClr val="tx2">
                    <a:lumMod val="50000"/>
                  </a:schemeClr>
                </a:solidFill>
                <a:latin typeface="Roboto"/>
              </a:rPr>
              <a:t>COVID-19 Vaccine Monitor</a:t>
            </a:r>
            <a:r>
              <a:rPr lang="en-US" b="0" i="0" dirty="0">
                <a:solidFill>
                  <a:schemeClr val="tx2">
                    <a:lumMod val="50000"/>
                  </a:schemeClr>
                </a:solidFill>
                <a:effectLst/>
                <a:latin typeface="Roboto"/>
              </a:rPr>
              <a:t> </a:t>
            </a:r>
            <a:r>
              <a:rPr lang="en-US" b="0" i="0" dirty="0">
                <a:solidFill>
                  <a:srgbClr val="111111"/>
                </a:solidFill>
                <a:effectLst/>
                <a:latin typeface="Roboto"/>
              </a:rPr>
              <a:t>project, survey results show that 15% of rural residents said they would "probably not get" a safe and free vaccine if available and 20% would "definitely not get it." Only about 3 in 10 rural residents said they would "definitely get it" compared with about 4 in 10 people in both urban and suburban areas.”</a:t>
            </a:r>
          </a:p>
          <a:p>
            <a:pPr algn="l"/>
            <a:r>
              <a:rPr lang="en-US" b="0" i="0" dirty="0">
                <a:solidFill>
                  <a:srgbClr val="111111"/>
                </a:solidFill>
                <a:effectLst/>
                <a:latin typeface="Roboto"/>
              </a:rPr>
              <a:t>“By comparison, the </a:t>
            </a:r>
            <a:r>
              <a:rPr lang="en-US" dirty="0">
                <a:solidFill>
                  <a:schemeClr val="tx2">
                    <a:lumMod val="50000"/>
                  </a:schemeClr>
                </a:solidFill>
                <a:latin typeface="Roboto"/>
              </a:rPr>
              <a:t>survey also reportedly found </a:t>
            </a:r>
            <a:r>
              <a:rPr lang="en-US" b="0" i="0" dirty="0">
                <a:solidFill>
                  <a:srgbClr val="111111"/>
                </a:solidFill>
                <a:effectLst/>
                <a:latin typeface="Roboto"/>
              </a:rPr>
              <a:t>that 42% of Republicans, 36% of adults ages 30 to 49 and 35% of Black adults said they would probably not or definitely not get the vaccine, compared with 26% of white adults, 15% of those 65 and older, and 12% of Democrats.”</a:t>
            </a:r>
          </a:p>
          <a:p>
            <a:pPr algn="l"/>
            <a:endParaRPr lang="en-US" dirty="0">
              <a:solidFill>
                <a:srgbClr val="111111"/>
              </a:solidFill>
              <a:latin typeface="Roboto"/>
            </a:endParaRPr>
          </a:p>
          <a:p>
            <a:pPr algn="l"/>
            <a:endParaRPr lang="en-US" b="0" i="0" dirty="0">
              <a:solidFill>
                <a:srgbClr val="111111"/>
              </a:solidFill>
              <a:effectLst/>
              <a:latin typeface="Roboto"/>
            </a:endParaRPr>
          </a:p>
          <a:p>
            <a:pPr algn="l"/>
            <a:endParaRPr lang="en-US" b="0" i="0" dirty="0">
              <a:solidFill>
                <a:srgbClr val="111111"/>
              </a:solidFill>
              <a:effectLst/>
              <a:latin typeface="Roboto"/>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sz="1600" b="0" i="0" u="none" strike="noStrike" kern="1200" cap="none" spc="0" normalizeH="0" baseline="0" noProof="0" dirty="0">
                <a:ln>
                  <a:noFill/>
                </a:ln>
                <a:solidFill>
                  <a:srgbClr val="393D40"/>
                </a:solidFill>
                <a:effectLst/>
                <a:uLnTx/>
                <a:uFillTx/>
                <a:latin typeface="Calibri" panose="020F0502020204030204"/>
                <a:ea typeface="+mn-ea"/>
                <a:cs typeface="Arial" panose="020B0604020202020204" pitchFamily="34" charset="0"/>
                <a:hlinkClick r:id="rId2"/>
              </a:rPr>
              <a:t>https://www.usnews.com/news/health-news/articles/2021-01-07/covid-vaccine-hesitancy-highest-in-rural-america-survey-shows</a:t>
            </a:r>
            <a:r>
              <a:rPr kumimoji="0" lang="en-US" sz="1600" b="0" i="0" u="none" strike="noStrike" kern="1200" cap="none" spc="0" normalizeH="0" baseline="0" noProof="0" dirty="0">
                <a:ln>
                  <a:noFill/>
                </a:ln>
                <a:solidFill>
                  <a:srgbClr val="393D40"/>
                </a:solidFill>
                <a:effectLst/>
                <a:uLnTx/>
                <a:uFillTx/>
                <a:latin typeface="Calibri" panose="020F0502020204030204"/>
                <a:ea typeface="+mn-ea"/>
                <a:cs typeface="Arial" panose="020B0604020202020204" pitchFamily="34" charset="0"/>
              </a:rPr>
              <a:t> </a:t>
            </a:r>
          </a:p>
          <a:p>
            <a:pPr marL="0" indent="0" algn="l">
              <a:buNone/>
            </a:pPr>
            <a:endParaRPr lang="en-US" b="0" i="0" dirty="0">
              <a:solidFill>
                <a:srgbClr val="111111"/>
              </a:solidFill>
              <a:effectLst/>
              <a:latin typeface="Roboto"/>
            </a:endParaRPr>
          </a:p>
          <a:p>
            <a:pPr marL="0" indent="0">
              <a:buNone/>
            </a:pPr>
            <a:endParaRPr lang="en-US" dirty="0"/>
          </a:p>
        </p:txBody>
      </p:sp>
    </p:spTree>
    <p:extLst>
      <p:ext uri="{BB962C8B-B14F-4D97-AF65-F5344CB8AC3E}">
        <p14:creationId xmlns:p14="http://schemas.microsoft.com/office/powerpoint/2010/main" val="3801000984"/>
      </p:ext>
    </p:extLst>
  </p:cSld>
  <p:clrMapOvr>
    <a:masterClrMapping/>
  </p:clrMapOvr>
  <p:transition>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26261D-A390-462A-AF3B-5DBDDBEB2FF0}"/>
              </a:ext>
            </a:extLst>
          </p:cNvPr>
          <p:cNvSpPr txBox="1"/>
          <p:nvPr/>
        </p:nvSpPr>
        <p:spPr>
          <a:xfrm>
            <a:off x="571104" y="569624"/>
            <a:ext cx="10904400" cy="5878532"/>
          </a:xfrm>
          <a:prstGeom prst="rect">
            <a:avLst/>
          </a:prstGeom>
          <a:noFill/>
        </p:spPr>
        <p:txBody>
          <a:bodyPr wrap="square">
            <a:spAutoFit/>
          </a:bodyPr>
          <a:lstStyle/>
          <a:p>
            <a:pPr marL="171450" indent="-171450" algn="l">
              <a:buFont typeface="Arial" panose="020B0604020202020204" pitchFamily="34" charset="0"/>
              <a:buChar char="•"/>
            </a:pPr>
            <a:r>
              <a:rPr lang="en-US" sz="2000" b="0" i="0" dirty="0">
                <a:solidFill>
                  <a:srgbClr val="111111"/>
                </a:solidFill>
                <a:effectLst/>
                <a:latin typeface="+mn-lt"/>
              </a:rPr>
              <a:t>When results were controlled for factors such as political affiliation, hesitancy was still higher among rural residents than their urban and suburban counterparts.</a:t>
            </a:r>
          </a:p>
          <a:p>
            <a:pPr algn="l"/>
            <a:endParaRPr lang="en-US" sz="2000" b="0" i="0" dirty="0">
              <a:solidFill>
                <a:srgbClr val="111111"/>
              </a:solidFill>
              <a:effectLst/>
              <a:latin typeface="+mn-lt"/>
            </a:endParaRPr>
          </a:p>
          <a:p>
            <a:pPr marL="171450" indent="-171450" algn="l">
              <a:buFont typeface="Arial" panose="020B0604020202020204" pitchFamily="34" charset="0"/>
              <a:buChar char="•"/>
            </a:pPr>
            <a:r>
              <a:rPr lang="en-US" sz="2000" b="0" i="0" dirty="0">
                <a:solidFill>
                  <a:srgbClr val="111111"/>
                </a:solidFill>
                <a:effectLst/>
                <a:latin typeface="+mn-lt"/>
              </a:rPr>
              <a:t>According to the KFF analysis, the survey showed that half of rural residents said the seriousness of the coronavirus has been "generally exaggerated" in the news, compared with 27% of urban residents and 37% of suburbanites.</a:t>
            </a:r>
          </a:p>
          <a:p>
            <a:pPr marL="171450" indent="-171450" algn="l">
              <a:buFont typeface="Arial" panose="020B0604020202020204" pitchFamily="34" charset="0"/>
              <a:buChar char="•"/>
            </a:pPr>
            <a:endParaRPr lang="en-US" sz="2000" b="0" i="0" dirty="0">
              <a:solidFill>
                <a:srgbClr val="111111"/>
              </a:solidFill>
              <a:effectLst/>
              <a:latin typeface="+mn-lt"/>
            </a:endParaRPr>
          </a:p>
          <a:p>
            <a:pPr marL="171450" indent="-171450" algn="l">
              <a:buFont typeface="Arial" panose="020B0604020202020204" pitchFamily="34" charset="0"/>
              <a:buChar char="•"/>
            </a:pPr>
            <a:r>
              <a:rPr lang="en-US" sz="2000" b="0" i="0" dirty="0">
                <a:solidFill>
                  <a:srgbClr val="111111"/>
                </a:solidFill>
                <a:effectLst/>
                <a:latin typeface="+mn-lt"/>
              </a:rPr>
              <a:t>Additionally, 62% of rural residents said they see getting a vaccine as a personal choice, compared with 36% who said it's "part of everyone's responsibility to protect the health of others." Among urban and suburban residents, 55% and 47% shared the same view of getting a vaccine as a social responsibility, respectively.</a:t>
            </a:r>
          </a:p>
          <a:p>
            <a:pPr marL="171450" indent="-171450" algn="l">
              <a:buFont typeface="Arial" panose="020B0604020202020204" pitchFamily="34" charset="0"/>
              <a:buChar char="•"/>
            </a:pPr>
            <a:endParaRPr lang="en-US" sz="2000" b="0" i="0" dirty="0">
              <a:solidFill>
                <a:srgbClr val="111111"/>
              </a:solidFill>
              <a:effectLst/>
              <a:latin typeface="+mn-lt"/>
            </a:endParaRPr>
          </a:p>
          <a:p>
            <a:pPr marL="171450" indent="-171450" algn="l">
              <a:buFont typeface="Arial" panose="020B0604020202020204" pitchFamily="34" charset="0"/>
              <a:buChar char="•"/>
            </a:pPr>
            <a:r>
              <a:rPr lang="en-US" sz="2000" b="0" i="0" dirty="0">
                <a:solidFill>
                  <a:srgbClr val="111111"/>
                </a:solidFill>
                <a:effectLst/>
                <a:latin typeface="+mn-lt"/>
              </a:rPr>
              <a:t>For rural Americans, those trusted messengers include their health care provider. A large majority – 86% – said they trust their own doctors or providers to provide reliable information on the vaccine. Meanwhile, 68% said they trust the Food and Drug Administration, while 66% said they trust the Centers for Disease Control and Prevention, 64% trust their local health department, 59% trust government expert Dr. Anthony </a:t>
            </a:r>
            <a:r>
              <a:rPr lang="en-US" sz="2000" b="0" i="0" dirty="0" err="1">
                <a:solidFill>
                  <a:srgbClr val="111111"/>
                </a:solidFill>
                <a:effectLst/>
                <a:latin typeface="+mn-lt"/>
              </a:rPr>
              <a:t>Fauci</a:t>
            </a:r>
            <a:r>
              <a:rPr lang="en-US" sz="2000" b="0" i="0" dirty="0">
                <a:solidFill>
                  <a:srgbClr val="111111"/>
                </a:solidFill>
                <a:effectLst/>
                <a:latin typeface="+mn-lt"/>
              </a:rPr>
              <a:t> and 55% said they trust their state government.”</a:t>
            </a:r>
          </a:p>
          <a:p>
            <a:pPr algn="l"/>
            <a:endParaRPr lang="en-US" sz="2000" b="0" dirty="0">
              <a:solidFill>
                <a:srgbClr val="111111"/>
              </a:solidFill>
              <a:latin typeface="+mn-lt"/>
            </a:endParaRPr>
          </a:p>
          <a:p>
            <a:pPr marL="0" marR="0" lvl="0" indent="0" algn="l" defTabSz="914400" rtl="0" eaLnBrk="0" fontAlgn="base" latinLnBrk="0" hangingPunct="0">
              <a:lnSpc>
                <a:spcPct val="100000"/>
              </a:lnSpc>
              <a:spcBef>
                <a:spcPct val="0"/>
              </a:spcBef>
              <a:spcAft>
                <a:spcPts val="800"/>
              </a:spcAft>
              <a:buClrTx/>
              <a:buSzTx/>
              <a:buFontTx/>
              <a:buNone/>
              <a:tabLst/>
              <a:defRPr/>
            </a:pPr>
            <a:r>
              <a:rPr kumimoji="0" lang="en-US" sz="1600" b="0" i="0" u="none" strike="noStrike" kern="1200" cap="none" spc="0" normalizeH="0" baseline="0" noProof="0" dirty="0">
                <a:ln>
                  <a:noFill/>
                </a:ln>
                <a:solidFill>
                  <a:srgbClr val="393D40"/>
                </a:solidFill>
                <a:effectLst/>
                <a:uLnTx/>
                <a:uFillTx/>
                <a:latin typeface="Calibri" panose="020F0502020204030204"/>
                <a:ea typeface="+mn-ea"/>
                <a:cs typeface="Arial" panose="020B0604020202020204" pitchFamily="34" charset="0"/>
                <a:hlinkClick r:id="rId2"/>
              </a:rPr>
              <a:t>https://www.usnews.com/news/health-news/articles/2021-01-07/covid-vaccine-hesitancy-highest-in-rural-america-survey-shows</a:t>
            </a:r>
            <a:r>
              <a:rPr kumimoji="0" lang="en-US" sz="1600" b="0" i="0" u="none" strike="noStrike" kern="1200" cap="none" spc="0" normalizeH="0" baseline="0" noProof="0" dirty="0">
                <a:ln>
                  <a:noFill/>
                </a:ln>
                <a:solidFill>
                  <a:srgbClr val="393D40"/>
                </a:solidFill>
                <a:effectLst/>
                <a:uLnTx/>
                <a:uFillTx/>
                <a:latin typeface="Calibri" panose="020F0502020204030204"/>
                <a:ea typeface="+mn-ea"/>
                <a:cs typeface="Arial" panose="020B0604020202020204" pitchFamily="34" charset="0"/>
              </a:rPr>
              <a:t> </a:t>
            </a:r>
          </a:p>
        </p:txBody>
      </p:sp>
    </p:spTree>
    <p:extLst>
      <p:ext uri="{BB962C8B-B14F-4D97-AF65-F5344CB8AC3E}">
        <p14:creationId xmlns:p14="http://schemas.microsoft.com/office/powerpoint/2010/main" val="39194985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BC00C3-7C48-41B3-A349-FC2693A130C8}"/>
              </a:ext>
            </a:extLst>
          </p:cNvPr>
          <p:cNvSpPr txBox="1"/>
          <p:nvPr/>
        </p:nvSpPr>
        <p:spPr>
          <a:xfrm>
            <a:off x="716496" y="666552"/>
            <a:ext cx="10468224" cy="1200329"/>
          </a:xfrm>
          <a:prstGeom prst="rect">
            <a:avLst/>
          </a:prstGeom>
          <a:noFill/>
        </p:spPr>
        <p:txBody>
          <a:bodyPr wrap="square">
            <a:spAutoFit/>
          </a:bodyPr>
          <a:lstStyle/>
          <a:p>
            <a:pPr algn="l"/>
            <a:r>
              <a:rPr lang="en-US" b="1" i="0" dirty="0">
                <a:solidFill>
                  <a:srgbClr val="111111"/>
                </a:solidFill>
                <a:effectLst/>
                <a:latin typeface="LabGrotesque"/>
              </a:rPr>
              <a:t>Despite having intimate knowledge of the pain and death caused by the coronavirus, a surprising number of US healthcare workers are refusing to get a COVID-19 vaccine, </a:t>
            </a:r>
            <a:r>
              <a:rPr lang="en-US" sz="1800" b="0" i="0" dirty="0">
                <a:solidFill>
                  <a:srgbClr val="111111"/>
                </a:solidFill>
                <a:effectLst/>
                <a:latin typeface="LabGrotesque"/>
              </a:rPr>
              <a:t>Joshua </a:t>
            </a:r>
            <a:r>
              <a:rPr lang="en-US" sz="1800" b="0" i="0" dirty="0" err="1">
                <a:solidFill>
                  <a:srgbClr val="111111"/>
                </a:solidFill>
                <a:effectLst/>
                <a:latin typeface="LabGrotesque"/>
              </a:rPr>
              <a:t>Zitser</a:t>
            </a:r>
            <a:r>
              <a:rPr lang="en-US" sz="1800" b="0" dirty="0">
                <a:solidFill>
                  <a:srgbClr val="111111"/>
                </a:solidFill>
                <a:latin typeface="LabGrotesque"/>
              </a:rPr>
              <a:t>, Business Insider, January 10, 2021</a:t>
            </a:r>
            <a:endParaRPr lang="en-US" sz="1800" b="0" i="0" dirty="0">
              <a:solidFill>
                <a:srgbClr val="111111"/>
              </a:solidFill>
              <a:effectLst/>
              <a:latin typeface="LabGrotesque"/>
            </a:endParaRPr>
          </a:p>
        </p:txBody>
      </p:sp>
      <p:sp>
        <p:nvSpPr>
          <p:cNvPr id="5" name="TextBox 4">
            <a:extLst>
              <a:ext uri="{FF2B5EF4-FFF2-40B4-BE49-F238E27FC236}">
                <a16:creationId xmlns:a16="http://schemas.microsoft.com/office/drawing/2014/main" id="{9B8E841C-8506-4799-9D9F-1DE2B06650A4}"/>
              </a:ext>
            </a:extLst>
          </p:cNvPr>
          <p:cNvSpPr txBox="1"/>
          <p:nvPr/>
        </p:nvSpPr>
        <p:spPr>
          <a:xfrm>
            <a:off x="716496" y="2023544"/>
            <a:ext cx="10855936" cy="4124206"/>
          </a:xfrm>
          <a:prstGeom prst="rect">
            <a:avLst/>
          </a:prstGeom>
          <a:noFill/>
        </p:spPr>
        <p:txBody>
          <a:bodyPr wrap="square">
            <a:spAutoFit/>
          </a:bodyPr>
          <a:lstStyle/>
          <a:p>
            <a:pPr marL="117475" indent="-117475" algn="l">
              <a:spcAft>
                <a:spcPts val="600"/>
              </a:spcAft>
              <a:buFont typeface="Arial" panose="020B0604020202020204" pitchFamily="34" charset="0"/>
              <a:buChar char="•"/>
            </a:pPr>
            <a:r>
              <a:rPr lang="en-US" sz="2200" b="0" i="0" dirty="0">
                <a:solidFill>
                  <a:srgbClr val="111111"/>
                </a:solidFill>
                <a:effectLst/>
                <a:latin typeface="+mn-lt"/>
              </a:rPr>
              <a:t>A large number of healthcare workers in US nursing homes and hospitals are refusing to get vaccinated against COVID-19. As much as 80% are turning down a shot in some institutions, according to </a:t>
            </a:r>
            <a:r>
              <a:rPr lang="en-US" sz="2200" b="0" i="0" u="none" strike="noStrike" dirty="0">
                <a:solidFill>
                  <a:srgbClr val="185F7D"/>
                </a:solidFill>
                <a:effectLst/>
                <a:latin typeface="+mn-lt"/>
                <a:hlinkClick r:id="rId2"/>
              </a:rPr>
              <a:t>AP</a:t>
            </a:r>
            <a:r>
              <a:rPr lang="en-US" sz="2200" b="0" i="0" dirty="0">
                <a:solidFill>
                  <a:srgbClr val="111111"/>
                </a:solidFill>
                <a:effectLst/>
                <a:latin typeface="+mn-lt"/>
              </a:rPr>
              <a:t>.</a:t>
            </a:r>
          </a:p>
          <a:p>
            <a:pPr marL="117475" indent="-117475" algn="l">
              <a:spcAft>
                <a:spcPts val="600"/>
              </a:spcAft>
              <a:buFont typeface="Arial" panose="020B0604020202020204" pitchFamily="34" charset="0"/>
              <a:buChar char="•"/>
            </a:pPr>
            <a:r>
              <a:rPr lang="en-US" sz="2200" b="0" i="0" dirty="0">
                <a:solidFill>
                  <a:srgbClr val="111111"/>
                </a:solidFill>
                <a:effectLst/>
                <a:latin typeface="+mn-lt"/>
              </a:rPr>
              <a:t>In a number of states, officials have raised the alarm about the low take-up rate of vaccines among healthcare workers.</a:t>
            </a:r>
          </a:p>
          <a:p>
            <a:pPr marL="117475" indent="-117475" algn="l">
              <a:spcAft>
                <a:spcPts val="600"/>
              </a:spcAft>
              <a:buFont typeface="Arial" panose="020B0604020202020204" pitchFamily="34" charset="0"/>
              <a:buChar char="•"/>
            </a:pPr>
            <a:r>
              <a:rPr lang="en-US" sz="2200" b="0" i="0" dirty="0">
                <a:solidFill>
                  <a:srgbClr val="111111"/>
                </a:solidFill>
                <a:effectLst/>
                <a:latin typeface="+mn-lt"/>
              </a:rPr>
              <a:t>Vaccine skepticism is higher than average among those working in a healthcare setting. Three in ten say they are hesitant to get vaccinated, according to a </a:t>
            </a:r>
            <a:r>
              <a:rPr lang="en-US" sz="2200" b="0" i="0" u="none" strike="noStrike" dirty="0">
                <a:solidFill>
                  <a:srgbClr val="185F7D"/>
                </a:solidFill>
                <a:effectLst/>
                <a:latin typeface="+mn-lt"/>
                <a:hlinkClick r:id="rId3"/>
              </a:rPr>
              <a:t>Kaiser Family Foundation study.</a:t>
            </a:r>
            <a:endParaRPr lang="en-US" sz="2200" b="0" i="0" dirty="0">
              <a:solidFill>
                <a:srgbClr val="111111"/>
              </a:solidFill>
              <a:effectLst/>
              <a:latin typeface="+mn-lt"/>
            </a:endParaRPr>
          </a:p>
          <a:p>
            <a:pPr marL="117475" indent="-117475" algn="l">
              <a:spcAft>
                <a:spcPts val="600"/>
              </a:spcAft>
              <a:buFont typeface="Arial" panose="020B0604020202020204" pitchFamily="34" charset="0"/>
              <a:buChar char="•"/>
            </a:pPr>
            <a:r>
              <a:rPr lang="en-US" sz="2200" b="0" i="0" dirty="0">
                <a:solidFill>
                  <a:srgbClr val="111111"/>
                </a:solidFill>
                <a:effectLst/>
                <a:latin typeface="+mn-lt"/>
              </a:rPr>
              <a:t>Ohio Gov. Mike DeWine has had to warn frontline staff that if they want a vaccine any time soon, they must act now.</a:t>
            </a:r>
          </a:p>
          <a:p>
            <a:pPr marL="117475" indent="-117475" algn="l">
              <a:spcAft>
                <a:spcPts val="600"/>
              </a:spcAft>
              <a:buFont typeface="Arial" panose="020B0604020202020204" pitchFamily="34" charset="0"/>
              <a:buChar char="•"/>
            </a:pPr>
            <a:r>
              <a:rPr lang="en-US" sz="2200" b="0" i="0" dirty="0">
                <a:solidFill>
                  <a:srgbClr val="111111"/>
                </a:solidFill>
                <a:effectLst/>
                <a:latin typeface="+mn-lt"/>
              </a:rPr>
              <a:t>In recent days, the US has broken records for both the highest daily rise in new COVID-19 cases and for the highest daily death toll.</a:t>
            </a:r>
          </a:p>
        </p:txBody>
      </p:sp>
    </p:spTree>
    <p:extLst>
      <p:ext uri="{BB962C8B-B14F-4D97-AF65-F5344CB8AC3E}">
        <p14:creationId xmlns:p14="http://schemas.microsoft.com/office/powerpoint/2010/main" val="1361972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E42862-D649-4F80-AFB8-FBC30457EC22}"/>
              </a:ext>
            </a:extLst>
          </p:cNvPr>
          <p:cNvSpPr txBox="1"/>
          <p:nvPr/>
        </p:nvSpPr>
        <p:spPr>
          <a:xfrm>
            <a:off x="504140" y="1684296"/>
            <a:ext cx="11146720" cy="4124206"/>
          </a:xfrm>
          <a:prstGeom prst="rect">
            <a:avLst/>
          </a:prstGeom>
          <a:noFill/>
        </p:spPr>
        <p:txBody>
          <a:bodyPr wrap="square">
            <a:spAutoFit/>
          </a:bodyPr>
          <a:lstStyle/>
          <a:p>
            <a:pPr algn="ctr"/>
            <a:r>
              <a:rPr lang="en-US" sz="2000" b="1" dirty="0">
                <a:solidFill>
                  <a:srgbClr val="303030"/>
                </a:solidFill>
                <a:effectLst/>
                <a:latin typeface="Unify Sans"/>
              </a:rPr>
              <a:t>'Like watching a train wreck’: </a:t>
            </a:r>
          </a:p>
          <a:p>
            <a:pPr algn="ctr"/>
            <a:r>
              <a:rPr lang="en-US" sz="2000" b="1" dirty="0">
                <a:solidFill>
                  <a:srgbClr val="303030"/>
                </a:solidFill>
                <a:effectLst/>
                <a:highlight>
                  <a:srgbClr val="FFFF00"/>
                </a:highlight>
                <a:latin typeface="Unify Sans"/>
              </a:rPr>
              <a:t>Experts say America is behind on COVID-19 vaccine messaging</a:t>
            </a:r>
            <a:r>
              <a:rPr lang="en-US" sz="2000" b="1" dirty="0">
                <a:solidFill>
                  <a:srgbClr val="303030"/>
                </a:solidFill>
                <a:effectLst/>
                <a:latin typeface="Unify Sans"/>
              </a:rPr>
              <a:t>, call for honest, straight talk</a:t>
            </a:r>
          </a:p>
          <a:p>
            <a:pPr algn="ctr"/>
            <a:r>
              <a:rPr lang="en-US" sz="1800" b="1" i="0" dirty="0">
                <a:solidFill>
                  <a:srgbClr val="303030"/>
                </a:solidFill>
                <a:effectLst/>
                <a:latin typeface="Unify Sans"/>
                <a:hlinkClick r:id="rId2"/>
              </a:rPr>
              <a:t>Elizabeth Weise</a:t>
            </a:r>
            <a:r>
              <a:rPr lang="en-US" sz="1800" b="1" i="0" dirty="0">
                <a:solidFill>
                  <a:srgbClr val="303030"/>
                </a:solidFill>
                <a:effectLst/>
                <a:latin typeface="Unify Sans"/>
              </a:rPr>
              <a:t>, </a:t>
            </a:r>
            <a:r>
              <a:rPr lang="en-US" sz="1800" b="0" i="0" dirty="0">
                <a:solidFill>
                  <a:srgbClr val="303030"/>
                </a:solidFill>
                <a:effectLst/>
                <a:latin typeface="Georgia Pro" panose="02040502050405020303" pitchFamily="18" charset="0"/>
              </a:rPr>
              <a:t>USA TODAY, November 10, 2020</a:t>
            </a:r>
          </a:p>
          <a:p>
            <a:endParaRPr lang="en-US" dirty="0"/>
          </a:p>
          <a:p>
            <a:pPr algn="l"/>
            <a:r>
              <a:rPr lang="en-US" sz="1800" b="0" i="0" dirty="0">
                <a:solidFill>
                  <a:srgbClr val="303030"/>
                </a:solidFill>
                <a:effectLst/>
                <a:latin typeface="Georgia Pro" panose="02040502050405020303" pitchFamily="18" charset="0"/>
              </a:rPr>
              <a:t>The U.S. government has spent more than $10 billion creating vaccines to protect against COVID-19 but so far little encouraging Americans to take them.</a:t>
            </a:r>
          </a:p>
          <a:p>
            <a:pPr algn="l"/>
            <a:endParaRPr lang="en-US" sz="1800" b="0" i="0" dirty="0">
              <a:solidFill>
                <a:srgbClr val="303030"/>
              </a:solidFill>
              <a:effectLst/>
              <a:latin typeface="Georgia Pro" panose="02040502050405020303" pitchFamily="18" charset="0"/>
            </a:endParaRPr>
          </a:p>
          <a:p>
            <a:pPr algn="l"/>
            <a:r>
              <a:rPr lang="en-US" sz="1800" b="0" i="0" dirty="0">
                <a:solidFill>
                  <a:srgbClr val="303030"/>
                </a:solidFill>
                <a:effectLst/>
                <a:latin typeface="Georgia Pro" panose="02040502050405020303" pitchFamily="18" charset="0"/>
              </a:rPr>
              <a:t>Public health officials say that's a mistake.</a:t>
            </a:r>
          </a:p>
          <a:p>
            <a:pPr algn="l"/>
            <a:endParaRPr lang="en-US" sz="1800" b="0" i="0" dirty="0">
              <a:solidFill>
                <a:srgbClr val="303030"/>
              </a:solidFill>
              <a:effectLst/>
              <a:latin typeface="Georgia Pro" panose="02040502050405020303" pitchFamily="18" charset="0"/>
            </a:endParaRPr>
          </a:p>
          <a:p>
            <a:pPr algn="l"/>
            <a:r>
              <a:rPr lang="en-US" sz="1800" b="0" i="0" dirty="0">
                <a:solidFill>
                  <a:srgbClr val="303030"/>
                </a:solidFill>
                <a:effectLst/>
                <a:latin typeface="Georgia Pro" panose="02040502050405020303" pitchFamily="18" charset="0"/>
              </a:rPr>
              <a:t>“This needed to happen yesterday. It’s like watching a train wreck happen,” said Daniel Salmon, director of the Institute for Vaccine Safety at Johns Hopkins Bloomberg School of Public Health.</a:t>
            </a:r>
          </a:p>
          <a:p>
            <a:pPr algn="l"/>
            <a:endParaRPr lang="en-US" sz="1800" b="0" i="0" dirty="0">
              <a:solidFill>
                <a:srgbClr val="303030"/>
              </a:solidFill>
              <a:effectLst/>
              <a:latin typeface="Georgia Pro" panose="02040502050405020303" pitchFamily="18" charset="0"/>
            </a:endParaRPr>
          </a:p>
          <a:p>
            <a:pPr algn="l"/>
            <a:r>
              <a:rPr lang="en-US" sz="1800" b="0" i="0" dirty="0">
                <a:solidFill>
                  <a:srgbClr val="303030"/>
                </a:solidFill>
                <a:effectLst/>
                <a:latin typeface="Georgia Pro" panose="02040502050405020303" pitchFamily="18" charset="0"/>
              </a:rPr>
              <a:t>Now, even before any vaccines are approved, is the time to start telling America straight-up what to expect, more than a dozen public health and medical experts told USA TODAY.</a:t>
            </a:r>
            <a:endParaRPr lang="en-US" sz="1800" dirty="0"/>
          </a:p>
        </p:txBody>
      </p:sp>
      <p:sp>
        <p:nvSpPr>
          <p:cNvPr id="10" name="TextBox 9">
            <a:extLst>
              <a:ext uri="{FF2B5EF4-FFF2-40B4-BE49-F238E27FC236}">
                <a16:creationId xmlns:a16="http://schemas.microsoft.com/office/drawing/2014/main" id="{2F6F244D-FF1A-4361-B5BC-841292AADF81}"/>
              </a:ext>
            </a:extLst>
          </p:cNvPr>
          <p:cNvSpPr txBox="1"/>
          <p:nvPr/>
        </p:nvSpPr>
        <p:spPr>
          <a:xfrm>
            <a:off x="631034" y="424232"/>
            <a:ext cx="10892933" cy="954107"/>
          </a:xfrm>
          <a:prstGeom prst="rect">
            <a:avLst/>
          </a:prstGeom>
          <a:noFill/>
        </p:spPr>
        <p:txBody>
          <a:bodyPr wrap="square" rtlCol="0">
            <a:spAutoFit/>
          </a:bodyPr>
          <a:lstStyle/>
          <a:p>
            <a:pPr algn="ctr"/>
            <a:r>
              <a:rPr lang="en-US" sz="2800" dirty="0">
                <a:solidFill>
                  <a:schemeClr val="accent5">
                    <a:lumMod val="50000"/>
                  </a:schemeClr>
                </a:solidFill>
                <a:latin typeface="Calibri" panose="020F0502020204030204" pitchFamily="34" charset="0"/>
              </a:rPr>
              <a:t>The COVID-19 Vaccine Communication landscape also includes much that affects vaccination confidence, hesitancy, and acceptance. . .</a:t>
            </a:r>
          </a:p>
        </p:txBody>
      </p:sp>
    </p:spTree>
    <p:extLst>
      <p:ext uri="{BB962C8B-B14F-4D97-AF65-F5344CB8AC3E}">
        <p14:creationId xmlns:p14="http://schemas.microsoft.com/office/powerpoint/2010/main" val="77101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028B83-E4C8-4BAA-9680-2CA913E8783E}"/>
              </a:ext>
            </a:extLst>
          </p:cNvPr>
          <p:cNvSpPr txBox="1"/>
          <p:nvPr/>
        </p:nvSpPr>
        <p:spPr>
          <a:xfrm>
            <a:off x="958816" y="313302"/>
            <a:ext cx="10565152" cy="1384995"/>
          </a:xfrm>
          <a:prstGeom prst="rect">
            <a:avLst/>
          </a:prstGeom>
          <a:noFill/>
        </p:spPr>
        <p:txBody>
          <a:bodyPr wrap="square">
            <a:spAutoFit/>
          </a:bodyPr>
          <a:lstStyle/>
          <a:p>
            <a:pPr algn="l" fontAlgn="base"/>
            <a:r>
              <a:rPr lang="en-US" b="1" i="1" dirty="0">
                <a:solidFill>
                  <a:srgbClr val="121212"/>
                </a:solidFill>
                <a:effectLst/>
                <a:latin typeface="nyt-cheltenham"/>
              </a:rPr>
              <a:t>‘It Became Sort of Lawless’: Florida Vaccine Rollout Turns Into a Free-for-All</a:t>
            </a:r>
          </a:p>
          <a:p>
            <a:pPr algn="l" fontAlgn="base"/>
            <a:r>
              <a:rPr lang="en-US" sz="2000" b="0" i="0" dirty="0">
                <a:solidFill>
                  <a:srgbClr val="333333"/>
                </a:solidFill>
                <a:effectLst/>
                <a:latin typeface="nyt-cheltenham"/>
              </a:rPr>
              <a:t>Florida decided people 65 and older should get the coronavirus vaccine first. </a:t>
            </a:r>
            <a:r>
              <a:rPr lang="en-US" sz="2000" b="0" i="0" dirty="0">
                <a:solidFill>
                  <a:srgbClr val="333333"/>
                </a:solidFill>
                <a:effectLst/>
                <a:highlight>
                  <a:srgbClr val="FFFF00"/>
                </a:highlight>
                <a:latin typeface="nyt-cheltenham"/>
              </a:rPr>
              <a:t>But demand has overwhelmed supply, and people are frustrated.</a:t>
            </a:r>
          </a:p>
          <a:p>
            <a:pPr fontAlgn="base"/>
            <a:r>
              <a:rPr lang="en-US" sz="1800" b="0" i="0" dirty="0">
                <a:solidFill>
                  <a:srgbClr val="333333"/>
                </a:solidFill>
                <a:effectLst/>
                <a:latin typeface="nyt-cheltenham"/>
              </a:rPr>
              <a:t>By Patricia Mazzei, Eric Adelson and Kate Kelly, The New York Times, Jan. 10, 2021</a:t>
            </a:r>
          </a:p>
        </p:txBody>
      </p:sp>
      <p:sp>
        <p:nvSpPr>
          <p:cNvPr id="7" name="TextBox 6">
            <a:extLst>
              <a:ext uri="{FF2B5EF4-FFF2-40B4-BE49-F238E27FC236}">
                <a16:creationId xmlns:a16="http://schemas.microsoft.com/office/drawing/2014/main" id="{5D31C134-01B4-418D-89FC-57C78D3E3EF7}"/>
              </a:ext>
            </a:extLst>
          </p:cNvPr>
          <p:cNvSpPr txBox="1"/>
          <p:nvPr/>
        </p:nvSpPr>
        <p:spPr>
          <a:xfrm>
            <a:off x="958816" y="1698423"/>
            <a:ext cx="10759008" cy="3046988"/>
          </a:xfrm>
          <a:prstGeom prst="rect">
            <a:avLst/>
          </a:prstGeom>
          <a:noFill/>
        </p:spPr>
        <p:txBody>
          <a:bodyPr wrap="square">
            <a:spAutoFit/>
          </a:bodyPr>
          <a:lstStyle/>
          <a:p>
            <a:pPr algn="l" fontAlgn="base"/>
            <a:r>
              <a:rPr lang="en-US" sz="1600" b="0" i="0" dirty="0">
                <a:solidFill>
                  <a:srgbClr val="333333"/>
                </a:solidFill>
                <a:effectLst/>
                <a:latin typeface="+mn-lt"/>
              </a:rPr>
              <a:t>MIAMI — Linda Kleindienst Bruns registered for a coronavirus vaccine in late December, on the first day the health department in Tallahassee, Fla., opened for applications for people her age. Despite being 72, with her immune system suppressed by medication that keeps her breast cancer in remission, she spent days waiting to hear back about an appointment.</a:t>
            </a:r>
          </a:p>
          <a:p>
            <a:pPr algn="l" fontAlgn="base"/>
            <a:endParaRPr lang="en-US" sz="1600" b="0" i="0" dirty="0">
              <a:solidFill>
                <a:srgbClr val="333333"/>
              </a:solidFill>
              <a:effectLst/>
              <a:latin typeface="+mn-lt"/>
            </a:endParaRPr>
          </a:p>
          <a:p>
            <a:pPr algn="l" fontAlgn="base"/>
            <a:r>
              <a:rPr lang="en-US" sz="1600" b="0" i="0" dirty="0">
                <a:solidFill>
                  <a:srgbClr val="333333"/>
                </a:solidFill>
                <a:effectLst/>
                <a:highlight>
                  <a:srgbClr val="FFFF00"/>
                </a:highlight>
                <a:latin typeface="+mn-lt"/>
              </a:rPr>
              <a:t>“It’s so disorganized,” she said. “I was hoping the system would be set up so there would be some sort of logic to it.”</a:t>
            </a:r>
          </a:p>
          <a:p>
            <a:pPr algn="l" fontAlgn="base"/>
            <a:endParaRPr lang="en-US" sz="1600" b="0" i="0" dirty="0">
              <a:solidFill>
                <a:srgbClr val="333333"/>
              </a:solidFill>
              <a:effectLst/>
              <a:latin typeface="+mn-lt"/>
            </a:endParaRPr>
          </a:p>
          <a:p>
            <a:pPr algn="l" fontAlgn="base"/>
            <a:r>
              <a:rPr lang="en-US" sz="1600" b="0" i="0" dirty="0">
                <a:solidFill>
                  <a:srgbClr val="333333"/>
                </a:solidFill>
                <a:effectLst/>
                <a:latin typeface="+mn-lt"/>
              </a:rPr>
              <a:t>Phyllis Humphreys, 76, waited with her husband last week in a line of cars in Clermont, west of Orlando, that spilled onto Highway 27. </a:t>
            </a:r>
            <a:r>
              <a:rPr lang="en-US" sz="1600" b="0" i="0" dirty="0">
                <a:solidFill>
                  <a:srgbClr val="333333"/>
                </a:solidFill>
                <a:effectLst/>
                <a:highlight>
                  <a:srgbClr val="FFFF00"/>
                </a:highlight>
                <a:latin typeface="+mn-lt"/>
              </a:rPr>
              <a:t>They had scrambled into their car and driven 22 miles after receiving an automated text message saying vaccine doses were available. But by 9:43 a.m., the site had reached capacity and the Humphreys went home with no shots.</a:t>
            </a:r>
          </a:p>
          <a:p>
            <a:pPr algn="l" fontAlgn="base"/>
            <a:endParaRPr lang="en-US" sz="1600" b="0" i="0" dirty="0">
              <a:solidFill>
                <a:srgbClr val="333333"/>
              </a:solidFill>
              <a:effectLst/>
              <a:latin typeface="+mn-lt"/>
            </a:endParaRPr>
          </a:p>
          <a:p>
            <a:pPr algn="l" fontAlgn="base"/>
            <a:r>
              <a:rPr lang="en-US" sz="1600" b="0" i="0" dirty="0">
                <a:solidFill>
                  <a:srgbClr val="333333"/>
                </a:solidFill>
                <a:effectLst/>
                <a:highlight>
                  <a:srgbClr val="FFFF00"/>
                </a:highlight>
                <a:latin typeface="+mn-lt"/>
              </a:rPr>
              <a:t>“We’re talking about vaccinations,” said Ms. Humphreys, a retired critical care nurse. “We are not talking about putting people in Desert Storm.”</a:t>
            </a:r>
          </a:p>
        </p:txBody>
      </p:sp>
      <p:pic>
        <p:nvPicPr>
          <p:cNvPr id="9" name="Picture 8">
            <a:extLst>
              <a:ext uri="{FF2B5EF4-FFF2-40B4-BE49-F238E27FC236}">
                <a16:creationId xmlns:a16="http://schemas.microsoft.com/office/drawing/2014/main" id="{CE591FCB-5294-49F2-A008-B665DC224F9D}"/>
              </a:ext>
            </a:extLst>
          </p:cNvPr>
          <p:cNvPicPr>
            <a:picLocks noChangeAspect="1"/>
          </p:cNvPicPr>
          <p:nvPr/>
        </p:nvPicPr>
        <p:blipFill>
          <a:blip r:embed="rId2"/>
          <a:stretch>
            <a:fillRect/>
          </a:stretch>
        </p:blipFill>
        <p:spPr>
          <a:xfrm>
            <a:off x="3339511" y="4739230"/>
            <a:ext cx="2901881" cy="1937812"/>
          </a:xfrm>
          <a:prstGeom prst="rect">
            <a:avLst/>
          </a:prstGeom>
        </p:spPr>
      </p:pic>
      <p:sp>
        <p:nvSpPr>
          <p:cNvPr id="11" name="TextBox 10">
            <a:extLst>
              <a:ext uri="{FF2B5EF4-FFF2-40B4-BE49-F238E27FC236}">
                <a16:creationId xmlns:a16="http://schemas.microsoft.com/office/drawing/2014/main" id="{3DA75D50-7070-4402-AC60-555AAE902681}"/>
              </a:ext>
            </a:extLst>
          </p:cNvPr>
          <p:cNvSpPr txBox="1"/>
          <p:nvPr/>
        </p:nvSpPr>
        <p:spPr>
          <a:xfrm>
            <a:off x="6678440" y="5512952"/>
            <a:ext cx="5040256" cy="1077218"/>
          </a:xfrm>
          <a:prstGeom prst="rect">
            <a:avLst/>
          </a:prstGeom>
          <a:noFill/>
        </p:spPr>
        <p:txBody>
          <a:bodyPr wrap="square">
            <a:spAutoFit/>
          </a:bodyPr>
          <a:lstStyle/>
          <a:p>
            <a:r>
              <a:rPr lang="en-US" sz="1600" b="0" i="0" dirty="0">
                <a:solidFill>
                  <a:srgbClr val="666666"/>
                </a:solidFill>
                <a:effectLst/>
                <a:latin typeface="nyt-imperial"/>
              </a:rPr>
              <a:t>Well prepared for a long wait, people queued up to receive a Covid-19 vaccine at the Fort Myers Stars Complex in Fort Myers, Fla., last week. </a:t>
            </a:r>
            <a:r>
              <a:rPr lang="en-US" sz="1600" b="0" i="0" dirty="0">
                <a:solidFill>
                  <a:srgbClr val="888888"/>
                </a:solidFill>
                <a:effectLst/>
                <a:latin typeface="nyt-imperial"/>
              </a:rPr>
              <a:t>Credit: Octavio Jones for The New York Times</a:t>
            </a:r>
            <a:endParaRPr lang="en-US" sz="1600" dirty="0"/>
          </a:p>
        </p:txBody>
      </p:sp>
    </p:spTree>
    <p:extLst>
      <p:ext uri="{BB962C8B-B14F-4D97-AF65-F5344CB8AC3E}">
        <p14:creationId xmlns:p14="http://schemas.microsoft.com/office/powerpoint/2010/main" val="6108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498F5-CBCA-4FBF-93CC-D5A0A546EE36}"/>
              </a:ext>
            </a:extLst>
          </p:cNvPr>
          <p:cNvSpPr txBox="1"/>
          <p:nvPr/>
        </p:nvSpPr>
        <p:spPr>
          <a:xfrm>
            <a:off x="764960" y="618088"/>
            <a:ext cx="10662080" cy="1077218"/>
          </a:xfrm>
          <a:prstGeom prst="rect">
            <a:avLst/>
          </a:prstGeom>
          <a:noFill/>
        </p:spPr>
        <p:txBody>
          <a:bodyPr wrap="square">
            <a:spAutoFit/>
          </a:bodyPr>
          <a:lstStyle/>
          <a:p>
            <a:pPr algn="l" fontAlgn="base"/>
            <a:r>
              <a:rPr lang="en-US" b="1" i="0" dirty="0">
                <a:solidFill>
                  <a:srgbClr val="333333"/>
                </a:solidFill>
                <a:effectLst/>
                <a:latin typeface="var(--font-serif-display)"/>
              </a:rPr>
              <a:t>U.S. Covid-19 Vaccination Plan Limits Speed of Rollout, Supply-Chain Experts Say</a:t>
            </a:r>
          </a:p>
          <a:p>
            <a:pPr algn="l" fontAlgn="base"/>
            <a:r>
              <a:rPr lang="en-US" sz="2000" b="0" i="1" dirty="0">
                <a:solidFill>
                  <a:schemeClr val="tx1">
                    <a:lumMod val="50000"/>
                  </a:schemeClr>
                </a:solidFill>
                <a:effectLst/>
                <a:highlight>
                  <a:srgbClr val="FFFF00"/>
                </a:highlight>
                <a:latin typeface="Retina"/>
              </a:rPr>
              <a:t>The decentralized effort focuses on supply with less attention to the last mile, or getting the ‘vaccine from storage into people’s arms’, </a:t>
            </a:r>
            <a:r>
              <a:rPr lang="en-US" sz="2000" b="0" i="1" dirty="0">
                <a:solidFill>
                  <a:schemeClr val="tx1">
                    <a:lumMod val="50000"/>
                  </a:schemeClr>
                </a:solidFill>
                <a:effectLst/>
                <a:latin typeface="Retina"/>
              </a:rPr>
              <a:t>Jennifer Smith, The Wall Street Journal, January 10, 2021</a:t>
            </a:r>
          </a:p>
        </p:txBody>
      </p:sp>
      <p:sp>
        <p:nvSpPr>
          <p:cNvPr id="5" name="TextBox 4">
            <a:extLst>
              <a:ext uri="{FF2B5EF4-FFF2-40B4-BE49-F238E27FC236}">
                <a16:creationId xmlns:a16="http://schemas.microsoft.com/office/drawing/2014/main" id="{7A31CBAB-19D6-4C33-9C75-F6A6A8D9B1CA}"/>
              </a:ext>
            </a:extLst>
          </p:cNvPr>
          <p:cNvSpPr txBox="1"/>
          <p:nvPr/>
        </p:nvSpPr>
        <p:spPr>
          <a:xfrm>
            <a:off x="750294" y="1829688"/>
            <a:ext cx="10904400" cy="4185761"/>
          </a:xfrm>
          <a:prstGeom prst="rect">
            <a:avLst/>
          </a:prstGeom>
          <a:noFill/>
        </p:spPr>
        <p:txBody>
          <a:bodyPr wrap="square">
            <a:spAutoFit/>
          </a:bodyPr>
          <a:lstStyle/>
          <a:p>
            <a:pPr algn="l" fontAlgn="base"/>
            <a:r>
              <a:rPr lang="en-US" sz="1900" b="0" i="0" dirty="0">
                <a:solidFill>
                  <a:srgbClr val="333333"/>
                </a:solidFill>
                <a:effectLst/>
                <a:latin typeface="+mn-lt"/>
              </a:rPr>
              <a:t>A sluggish rollout of Covid-19 vaccines across the U.S. highlights the challenges of a decentralized distribution plan that relies on states and localities to handle the complicated last-mile logistics of getting shots into people’s arms, supply-chain experts say.</a:t>
            </a:r>
          </a:p>
          <a:p>
            <a:pPr algn="l" fontAlgn="base"/>
            <a:endParaRPr lang="en-US" sz="1900" b="0" i="0" dirty="0">
              <a:solidFill>
                <a:srgbClr val="333333"/>
              </a:solidFill>
              <a:effectLst/>
              <a:latin typeface="+mn-lt"/>
            </a:endParaRPr>
          </a:p>
          <a:p>
            <a:pPr algn="l" fontAlgn="base"/>
            <a:r>
              <a:rPr lang="en-US" sz="1900" b="0" i="0" dirty="0">
                <a:solidFill>
                  <a:srgbClr val="333333"/>
                </a:solidFill>
                <a:effectLst/>
                <a:latin typeface="+mn-lt"/>
              </a:rPr>
              <a:t>More than 22 million doses had been distributed to states and other jurisdictions as of Friday, according to the Centers for Disease Control and Prevention, while 6.7 million people had received their first shot by that point. The figures were short of the U.S. goal of 20 million vaccinations by the end of 2020, and communities and states were still reporting bottlenecks this month as they managed their inoculation programs.</a:t>
            </a:r>
          </a:p>
          <a:p>
            <a:pPr algn="l" fontAlgn="base"/>
            <a:endParaRPr lang="en-US" sz="1900" b="0" i="0" dirty="0">
              <a:solidFill>
                <a:srgbClr val="333333"/>
              </a:solidFill>
              <a:effectLst/>
              <a:latin typeface="+mn-lt"/>
            </a:endParaRPr>
          </a:p>
          <a:p>
            <a:pPr algn="l" fontAlgn="base"/>
            <a:r>
              <a:rPr lang="en-US" sz="1900" b="0" i="0" dirty="0">
                <a:solidFill>
                  <a:srgbClr val="333333"/>
                </a:solidFill>
                <a:effectLst/>
                <a:highlight>
                  <a:srgbClr val="FFFF00"/>
                </a:highlight>
                <a:latin typeface="+mn-lt"/>
              </a:rPr>
              <a:t>“If you told states your priority is to vaccinate as many people as possible as fast as they can, they would have run the campaign differently,” said Julie Swann, a professor and head of the industrial and systems engineering department at North Carolina State University. “But that’s not what they were told.”</a:t>
            </a:r>
          </a:p>
          <a:p>
            <a:pPr algn="l" fontAlgn="base"/>
            <a:r>
              <a:rPr lang="en-US" sz="1900" b="0" i="0" dirty="0">
                <a:solidFill>
                  <a:srgbClr val="333333"/>
                </a:solidFill>
                <a:effectLst/>
                <a:latin typeface="+mn-lt"/>
              </a:rPr>
              <a:t>Instead of seeking to halt the spread of transmission in communities, said Dr. Swann, who advised the CDC during the H1N1 pandemic, the focus has been on reducing mortality, especially among high-risk populations.</a:t>
            </a:r>
          </a:p>
        </p:txBody>
      </p:sp>
    </p:spTree>
    <p:extLst>
      <p:ext uri="{BB962C8B-B14F-4D97-AF65-F5344CB8AC3E}">
        <p14:creationId xmlns:p14="http://schemas.microsoft.com/office/powerpoint/2010/main" val="274771376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FE300-90EA-4623-B77F-79ECF8DCF3B2}"/>
              </a:ext>
            </a:extLst>
          </p:cNvPr>
          <p:cNvPicPr>
            <a:picLocks noChangeAspect="1"/>
          </p:cNvPicPr>
          <p:nvPr/>
        </p:nvPicPr>
        <p:blipFill>
          <a:blip r:embed="rId2"/>
          <a:stretch>
            <a:fillRect/>
          </a:stretch>
        </p:blipFill>
        <p:spPr>
          <a:xfrm>
            <a:off x="733829" y="2480910"/>
            <a:ext cx="4330670" cy="1370925"/>
          </a:xfrm>
          <a:prstGeom prst="rect">
            <a:avLst/>
          </a:prstGeom>
        </p:spPr>
      </p:pic>
      <p:pic>
        <p:nvPicPr>
          <p:cNvPr id="5" name="Picture 4">
            <a:extLst>
              <a:ext uri="{FF2B5EF4-FFF2-40B4-BE49-F238E27FC236}">
                <a16:creationId xmlns:a16="http://schemas.microsoft.com/office/drawing/2014/main" id="{C7F76592-3076-45D6-8648-9373BE3ED051}"/>
              </a:ext>
            </a:extLst>
          </p:cNvPr>
          <p:cNvPicPr>
            <a:picLocks noChangeAspect="1"/>
          </p:cNvPicPr>
          <p:nvPr/>
        </p:nvPicPr>
        <p:blipFill>
          <a:blip r:embed="rId3"/>
          <a:stretch>
            <a:fillRect/>
          </a:stretch>
        </p:blipFill>
        <p:spPr>
          <a:xfrm>
            <a:off x="681063" y="1162241"/>
            <a:ext cx="4383436" cy="1318669"/>
          </a:xfrm>
          <a:prstGeom prst="rect">
            <a:avLst/>
          </a:prstGeom>
        </p:spPr>
      </p:pic>
      <p:pic>
        <p:nvPicPr>
          <p:cNvPr id="7" name="Picture 6">
            <a:extLst>
              <a:ext uri="{FF2B5EF4-FFF2-40B4-BE49-F238E27FC236}">
                <a16:creationId xmlns:a16="http://schemas.microsoft.com/office/drawing/2014/main" id="{3858D6B8-615C-42CB-91E4-CAB580597078}"/>
              </a:ext>
            </a:extLst>
          </p:cNvPr>
          <p:cNvPicPr>
            <a:picLocks noChangeAspect="1"/>
          </p:cNvPicPr>
          <p:nvPr/>
        </p:nvPicPr>
        <p:blipFill>
          <a:blip r:embed="rId4"/>
          <a:stretch>
            <a:fillRect/>
          </a:stretch>
        </p:blipFill>
        <p:spPr>
          <a:xfrm>
            <a:off x="6289856" y="1498894"/>
            <a:ext cx="4533900" cy="1381125"/>
          </a:xfrm>
          <a:prstGeom prst="rect">
            <a:avLst/>
          </a:prstGeom>
        </p:spPr>
      </p:pic>
      <p:pic>
        <p:nvPicPr>
          <p:cNvPr id="9" name="Picture 8">
            <a:extLst>
              <a:ext uri="{FF2B5EF4-FFF2-40B4-BE49-F238E27FC236}">
                <a16:creationId xmlns:a16="http://schemas.microsoft.com/office/drawing/2014/main" id="{660284CC-8618-42B5-A3E9-DD18D40E0B9C}"/>
              </a:ext>
            </a:extLst>
          </p:cNvPr>
          <p:cNvPicPr>
            <a:picLocks noChangeAspect="1"/>
          </p:cNvPicPr>
          <p:nvPr/>
        </p:nvPicPr>
        <p:blipFill>
          <a:blip r:embed="rId5"/>
          <a:stretch>
            <a:fillRect/>
          </a:stretch>
        </p:blipFill>
        <p:spPr>
          <a:xfrm>
            <a:off x="6289856" y="3146985"/>
            <a:ext cx="4572000" cy="1409700"/>
          </a:xfrm>
          <a:prstGeom prst="rect">
            <a:avLst/>
          </a:prstGeom>
        </p:spPr>
      </p:pic>
      <p:pic>
        <p:nvPicPr>
          <p:cNvPr id="11" name="Picture 10">
            <a:extLst>
              <a:ext uri="{FF2B5EF4-FFF2-40B4-BE49-F238E27FC236}">
                <a16:creationId xmlns:a16="http://schemas.microsoft.com/office/drawing/2014/main" id="{3CF9ABB0-C249-444F-8701-D6F651A7A9DB}"/>
              </a:ext>
            </a:extLst>
          </p:cNvPr>
          <p:cNvPicPr>
            <a:picLocks noChangeAspect="1"/>
          </p:cNvPicPr>
          <p:nvPr/>
        </p:nvPicPr>
        <p:blipFill>
          <a:blip r:embed="rId6"/>
          <a:stretch>
            <a:fillRect/>
          </a:stretch>
        </p:blipFill>
        <p:spPr>
          <a:xfrm>
            <a:off x="707191" y="3851835"/>
            <a:ext cx="4330670" cy="1356257"/>
          </a:xfrm>
          <a:prstGeom prst="rect">
            <a:avLst/>
          </a:prstGeom>
        </p:spPr>
      </p:pic>
      <p:pic>
        <p:nvPicPr>
          <p:cNvPr id="13" name="Picture 12">
            <a:extLst>
              <a:ext uri="{FF2B5EF4-FFF2-40B4-BE49-F238E27FC236}">
                <a16:creationId xmlns:a16="http://schemas.microsoft.com/office/drawing/2014/main" id="{83E7C846-C4BC-4D86-A4F1-EEFB98F557E7}"/>
              </a:ext>
            </a:extLst>
          </p:cNvPr>
          <p:cNvPicPr>
            <a:picLocks noChangeAspect="1"/>
          </p:cNvPicPr>
          <p:nvPr/>
        </p:nvPicPr>
        <p:blipFill>
          <a:blip r:embed="rId7"/>
          <a:stretch>
            <a:fillRect/>
          </a:stretch>
        </p:blipFill>
        <p:spPr>
          <a:xfrm>
            <a:off x="6289856" y="4689064"/>
            <a:ext cx="4476750" cy="1428750"/>
          </a:xfrm>
          <a:prstGeom prst="rect">
            <a:avLst/>
          </a:prstGeom>
        </p:spPr>
      </p:pic>
      <p:sp>
        <p:nvSpPr>
          <p:cNvPr id="14" name="TextBox 13">
            <a:extLst>
              <a:ext uri="{FF2B5EF4-FFF2-40B4-BE49-F238E27FC236}">
                <a16:creationId xmlns:a16="http://schemas.microsoft.com/office/drawing/2014/main" id="{21A21FEE-AB2C-493C-9AE9-FD79662F9A5E}"/>
              </a:ext>
            </a:extLst>
          </p:cNvPr>
          <p:cNvSpPr txBox="1"/>
          <p:nvPr/>
        </p:nvSpPr>
        <p:spPr>
          <a:xfrm>
            <a:off x="1164864" y="609311"/>
            <a:ext cx="9854429" cy="461665"/>
          </a:xfrm>
          <a:prstGeom prst="rect">
            <a:avLst/>
          </a:prstGeom>
          <a:noFill/>
        </p:spPr>
        <p:txBody>
          <a:bodyPr wrap="none" rtlCol="0">
            <a:spAutoFit/>
          </a:bodyPr>
          <a:lstStyle/>
          <a:p>
            <a:r>
              <a:rPr lang="en-US" dirty="0">
                <a:solidFill>
                  <a:srgbClr val="000000"/>
                </a:solidFill>
                <a:latin typeface="Calibri" panose="020F0502020204030204" pitchFamily="34" charset="0"/>
              </a:rPr>
              <a:t>COVID-19 vaccine safety-related news, questions, and concerns, including. . .</a:t>
            </a:r>
          </a:p>
        </p:txBody>
      </p:sp>
      <p:pic>
        <p:nvPicPr>
          <p:cNvPr id="16" name="Picture 15">
            <a:extLst>
              <a:ext uri="{FF2B5EF4-FFF2-40B4-BE49-F238E27FC236}">
                <a16:creationId xmlns:a16="http://schemas.microsoft.com/office/drawing/2014/main" id="{9653BEE1-C7EF-4A9A-98FA-D4D1CA496CE4}"/>
              </a:ext>
            </a:extLst>
          </p:cNvPr>
          <p:cNvPicPr>
            <a:picLocks noChangeAspect="1"/>
          </p:cNvPicPr>
          <p:nvPr/>
        </p:nvPicPr>
        <p:blipFill>
          <a:blip r:embed="rId8"/>
          <a:stretch>
            <a:fillRect/>
          </a:stretch>
        </p:blipFill>
        <p:spPr>
          <a:xfrm>
            <a:off x="667488" y="5240408"/>
            <a:ext cx="4410075" cy="1338609"/>
          </a:xfrm>
          <a:prstGeom prst="rect">
            <a:avLst/>
          </a:prstGeom>
        </p:spPr>
      </p:pic>
    </p:spTree>
    <p:extLst>
      <p:ext uri="{BB962C8B-B14F-4D97-AF65-F5344CB8AC3E}">
        <p14:creationId xmlns:p14="http://schemas.microsoft.com/office/powerpoint/2010/main" val="17604907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FF07F-3B5F-4088-AF20-E833DAC07C8F}"/>
              </a:ext>
            </a:extLst>
          </p:cNvPr>
          <p:cNvPicPr>
            <a:picLocks noChangeAspect="1"/>
          </p:cNvPicPr>
          <p:nvPr/>
        </p:nvPicPr>
        <p:blipFill>
          <a:blip r:embed="rId2"/>
          <a:stretch>
            <a:fillRect/>
          </a:stretch>
        </p:blipFill>
        <p:spPr>
          <a:xfrm>
            <a:off x="8276880" y="1272292"/>
            <a:ext cx="2277808" cy="2861568"/>
          </a:xfrm>
          <a:prstGeom prst="rect">
            <a:avLst/>
          </a:prstGeom>
        </p:spPr>
      </p:pic>
      <p:pic>
        <p:nvPicPr>
          <p:cNvPr id="6" name="Picture 5">
            <a:extLst>
              <a:ext uri="{FF2B5EF4-FFF2-40B4-BE49-F238E27FC236}">
                <a16:creationId xmlns:a16="http://schemas.microsoft.com/office/drawing/2014/main" id="{BFEC264A-F7F6-4B85-8D54-54EE49AF6B7E}"/>
              </a:ext>
            </a:extLst>
          </p:cNvPr>
          <p:cNvPicPr>
            <a:picLocks noChangeAspect="1"/>
          </p:cNvPicPr>
          <p:nvPr/>
        </p:nvPicPr>
        <p:blipFill>
          <a:blip r:embed="rId3"/>
          <a:stretch>
            <a:fillRect/>
          </a:stretch>
        </p:blipFill>
        <p:spPr>
          <a:xfrm>
            <a:off x="522640" y="4398280"/>
            <a:ext cx="5619750" cy="2219325"/>
          </a:xfrm>
          <a:prstGeom prst="rect">
            <a:avLst/>
          </a:prstGeom>
        </p:spPr>
      </p:pic>
      <p:pic>
        <p:nvPicPr>
          <p:cNvPr id="7" name="Picture 6">
            <a:extLst>
              <a:ext uri="{FF2B5EF4-FFF2-40B4-BE49-F238E27FC236}">
                <a16:creationId xmlns:a16="http://schemas.microsoft.com/office/drawing/2014/main" id="{D362EACB-E58A-43F8-83C4-408663A719E7}"/>
              </a:ext>
            </a:extLst>
          </p:cNvPr>
          <p:cNvPicPr>
            <a:picLocks noChangeAspect="1"/>
          </p:cNvPicPr>
          <p:nvPr/>
        </p:nvPicPr>
        <p:blipFill>
          <a:blip r:embed="rId4"/>
          <a:stretch>
            <a:fillRect/>
          </a:stretch>
        </p:blipFill>
        <p:spPr>
          <a:xfrm>
            <a:off x="533548" y="1174285"/>
            <a:ext cx="5695950" cy="1123950"/>
          </a:xfrm>
          <a:prstGeom prst="rect">
            <a:avLst/>
          </a:prstGeom>
        </p:spPr>
      </p:pic>
      <p:pic>
        <p:nvPicPr>
          <p:cNvPr id="8" name="Picture 7">
            <a:extLst>
              <a:ext uri="{FF2B5EF4-FFF2-40B4-BE49-F238E27FC236}">
                <a16:creationId xmlns:a16="http://schemas.microsoft.com/office/drawing/2014/main" id="{4F22C575-1096-4745-AFF0-6E461F5F0B43}"/>
              </a:ext>
            </a:extLst>
          </p:cNvPr>
          <p:cNvPicPr>
            <a:picLocks noChangeAspect="1"/>
          </p:cNvPicPr>
          <p:nvPr/>
        </p:nvPicPr>
        <p:blipFill>
          <a:blip r:embed="rId5"/>
          <a:stretch>
            <a:fillRect/>
          </a:stretch>
        </p:blipFill>
        <p:spPr>
          <a:xfrm>
            <a:off x="565502" y="2367724"/>
            <a:ext cx="5610225" cy="990600"/>
          </a:xfrm>
          <a:prstGeom prst="rect">
            <a:avLst/>
          </a:prstGeom>
        </p:spPr>
      </p:pic>
      <p:pic>
        <p:nvPicPr>
          <p:cNvPr id="9" name="Picture 8">
            <a:extLst>
              <a:ext uri="{FF2B5EF4-FFF2-40B4-BE49-F238E27FC236}">
                <a16:creationId xmlns:a16="http://schemas.microsoft.com/office/drawing/2014/main" id="{5F3730C5-BFC7-4D06-9389-E9E434CD11AC}"/>
              </a:ext>
            </a:extLst>
          </p:cNvPr>
          <p:cNvPicPr>
            <a:picLocks noChangeAspect="1"/>
          </p:cNvPicPr>
          <p:nvPr/>
        </p:nvPicPr>
        <p:blipFill>
          <a:blip r:embed="rId6"/>
          <a:stretch>
            <a:fillRect/>
          </a:stretch>
        </p:blipFill>
        <p:spPr>
          <a:xfrm>
            <a:off x="533548" y="3497302"/>
            <a:ext cx="5200650" cy="762000"/>
          </a:xfrm>
          <a:prstGeom prst="rect">
            <a:avLst/>
          </a:prstGeom>
        </p:spPr>
      </p:pic>
      <p:sp>
        <p:nvSpPr>
          <p:cNvPr id="10" name="Arrow: Right 9">
            <a:extLst>
              <a:ext uri="{FF2B5EF4-FFF2-40B4-BE49-F238E27FC236}">
                <a16:creationId xmlns:a16="http://schemas.microsoft.com/office/drawing/2014/main" id="{ED2B4BAD-63A2-4007-BD72-F368AE849003}"/>
              </a:ext>
            </a:extLst>
          </p:cNvPr>
          <p:cNvSpPr/>
          <p:nvPr/>
        </p:nvSpPr>
        <p:spPr>
          <a:xfrm>
            <a:off x="6544133" y="2605112"/>
            <a:ext cx="1308528" cy="581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6FE52B-112D-46AC-AD82-2ADC5F58B6E5}"/>
              </a:ext>
            </a:extLst>
          </p:cNvPr>
          <p:cNvSpPr txBox="1"/>
          <p:nvPr/>
        </p:nvSpPr>
        <p:spPr>
          <a:xfrm>
            <a:off x="3632537" y="367675"/>
            <a:ext cx="4926926" cy="461665"/>
          </a:xfrm>
          <a:prstGeom prst="rect">
            <a:avLst/>
          </a:prstGeom>
          <a:noFill/>
        </p:spPr>
        <p:txBody>
          <a:bodyPr wrap="none" rtlCol="0">
            <a:spAutoFit/>
          </a:bodyPr>
          <a:lstStyle/>
          <a:p>
            <a:r>
              <a:rPr lang="en-US" dirty="0">
                <a:solidFill>
                  <a:srgbClr val="000000"/>
                </a:solidFill>
                <a:latin typeface="Calibri" panose="020F0502020204030204" pitchFamily="34" charset="0"/>
              </a:rPr>
              <a:t>Early December 2020 news headlines</a:t>
            </a:r>
          </a:p>
        </p:txBody>
      </p:sp>
    </p:spTree>
    <p:extLst>
      <p:ext uri="{BB962C8B-B14F-4D97-AF65-F5344CB8AC3E}">
        <p14:creationId xmlns:p14="http://schemas.microsoft.com/office/powerpoint/2010/main" val="3368360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3A1C6-ABFD-4C8F-B319-EA768C7378A5}"/>
              </a:ext>
            </a:extLst>
          </p:cNvPr>
          <p:cNvPicPr>
            <a:picLocks noChangeAspect="1"/>
          </p:cNvPicPr>
          <p:nvPr/>
        </p:nvPicPr>
        <p:blipFill>
          <a:blip r:embed="rId2"/>
          <a:stretch>
            <a:fillRect/>
          </a:stretch>
        </p:blipFill>
        <p:spPr>
          <a:xfrm>
            <a:off x="2315808" y="375768"/>
            <a:ext cx="6972302" cy="1047750"/>
          </a:xfrm>
          <a:prstGeom prst="rect">
            <a:avLst/>
          </a:prstGeom>
        </p:spPr>
      </p:pic>
      <p:pic>
        <p:nvPicPr>
          <p:cNvPr id="7" name="Picture 6">
            <a:extLst>
              <a:ext uri="{FF2B5EF4-FFF2-40B4-BE49-F238E27FC236}">
                <a16:creationId xmlns:a16="http://schemas.microsoft.com/office/drawing/2014/main" id="{0E512335-1839-47D5-91A6-014B4468A6AA}"/>
              </a:ext>
            </a:extLst>
          </p:cNvPr>
          <p:cNvPicPr>
            <a:picLocks noChangeAspect="1"/>
          </p:cNvPicPr>
          <p:nvPr/>
        </p:nvPicPr>
        <p:blipFill>
          <a:blip r:embed="rId3"/>
          <a:stretch>
            <a:fillRect/>
          </a:stretch>
        </p:blipFill>
        <p:spPr>
          <a:xfrm>
            <a:off x="425712" y="1781224"/>
            <a:ext cx="5067300" cy="2905125"/>
          </a:xfrm>
          <a:prstGeom prst="rect">
            <a:avLst/>
          </a:prstGeom>
        </p:spPr>
      </p:pic>
      <p:sp>
        <p:nvSpPr>
          <p:cNvPr id="13" name="TextBox 12">
            <a:extLst>
              <a:ext uri="{FF2B5EF4-FFF2-40B4-BE49-F238E27FC236}">
                <a16:creationId xmlns:a16="http://schemas.microsoft.com/office/drawing/2014/main" id="{B6DADDEB-9BB3-43B1-BEBA-15C5A87833E3}"/>
              </a:ext>
            </a:extLst>
          </p:cNvPr>
          <p:cNvSpPr txBox="1"/>
          <p:nvPr/>
        </p:nvSpPr>
        <p:spPr>
          <a:xfrm>
            <a:off x="5542412" y="1617374"/>
            <a:ext cx="6097508" cy="4524315"/>
          </a:xfrm>
          <a:prstGeom prst="rect">
            <a:avLst/>
          </a:prstGeom>
          <a:noFill/>
        </p:spPr>
        <p:txBody>
          <a:bodyPr wrap="square">
            <a:spAutoFit/>
          </a:bodyPr>
          <a:lstStyle/>
          <a:p>
            <a:r>
              <a:rPr lang="en-US" sz="1800" b="0" dirty="0">
                <a:solidFill>
                  <a:schemeClr val="tx2">
                    <a:lumMod val="50000"/>
                  </a:schemeClr>
                </a:solidFill>
                <a:latin typeface="+mj-lt"/>
              </a:rPr>
              <a:t>(CNN) In some hospitals, health centers and pharmacies in the United States, there are vials of Covid-19 vaccines that aren't making it into arms.</a:t>
            </a:r>
          </a:p>
          <a:p>
            <a:endParaRPr lang="en-US" sz="1800" b="0" dirty="0">
              <a:solidFill>
                <a:schemeClr val="tx2">
                  <a:lumMod val="50000"/>
                </a:schemeClr>
              </a:solidFill>
              <a:latin typeface="+mj-lt"/>
            </a:endParaRPr>
          </a:p>
          <a:p>
            <a:r>
              <a:rPr lang="en-US" sz="1800" b="0" dirty="0">
                <a:solidFill>
                  <a:schemeClr val="tx2">
                    <a:lumMod val="50000"/>
                  </a:schemeClr>
                </a:solidFill>
                <a:latin typeface="+mj-lt"/>
              </a:rPr>
              <a:t>Out of the more than 22 million doses of vaccine that have been distributed to hospitals and pharmacies so far in the United States, only about 6.7 million people have received their first dose, according to data from the US Centers for Disease Control and Prevention.</a:t>
            </a:r>
          </a:p>
          <a:p>
            <a:endParaRPr lang="en-US" sz="1800" b="0" dirty="0">
              <a:solidFill>
                <a:schemeClr val="tx2">
                  <a:lumMod val="50000"/>
                </a:schemeClr>
              </a:solidFill>
              <a:latin typeface="+mj-lt"/>
            </a:endParaRPr>
          </a:p>
          <a:p>
            <a:r>
              <a:rPr lang="en-US" sz="1800" b="0" dirty="0">
                <a:solidFill>
                  <a:schemeClr val="tx2">
                    <a:lumMod val="50000"/>
                  </a:schemeClr>
                </a:solidFill>
                <a:highlight>
                  <a:srgbClr val="FFFF00"/>
                </a:highlight>
                <a:latin typeface="+mj-lt"/>
              </a:rPr>
              <a:t>There's no one reason for the slow rollout or doses going unused; experts say it was never going to be easy to begin a mass vaccination campaign during a pandemic. It takes time to vaccinate and monitor large numbers of people, and some facilities are staggering staff vaccinations to avoid having too many health care workers out at once.</a:t>
            </a:r>
          </a:p>
        </p:txBody>
      </p:sp>
    </p:spTree>
    <p:extLst>
      <p:ext uri="{BB962C8B-B14F-4D97-AF65-F5344CB8AC3E}">
        <p14:creationId xmlns:p14="http://schemas.microsoft.com/office/powerpoint/2010/main" val="385055731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E6E1D-299B-4EC5-BF61-B1ED575D2619}"/>
              </a:ext>
            </a:extLst>
          </p:cNvPr>
          <p:cNvSpPr txBox="1"/>
          <p:nvPr/>
        </p:nvSpPr>
        <p:spPr>
          <a:xfrm>
            <a:off x="1055744" y="763480"/>
            <a:ext cx="10710544" cy="1384995"/>
          </a:xfrm>
          <a:prstGeom prst="rect">
            <a:avLst/>
          </a:prstGeom>
          <a:noFill/>
        </p:spPr>
        <p:txBody>
          <a:bodyPr wrap="square">
            <a:spAutoFit/>
          </a:bodyPr>
          <a:lstStyle/>
          <a:p>
            <a:pPr algn="l" fontAlgn="base"/>
            <a:r>
              <a:rPr lang="en-US" b="1" i="0" dirty="0">
                <a:solidFill>
                  <a:srgbClr val="333333"/>
                </a:solidFill>
                <a:effectLst/>
                <a:latin typeface="var(--font-serif-display)"/>
              </a:rPr>
              <a:t>Biden Plans to Release Nearly All Available Covid-19 Vaccine Doses</a:t>
            </a:r>
          </a:p>
          <a:p>
            <a:pPr algn="l" fontAlgn="base"/>
            <a:r>
              <a:rPr lang="en-US" sz="2000" b="0" i="1" dirty="0">
                <a:solidFill>
                  <a:schemeClr val="tx1">
                    <a:lumMod val="50000"/>
                  </a:schemeClr>
                </a:solidFill>
                <a:effectLst/>
                <a:highlight>
                  <a:srgbClr val="FFFF00"/>
                </a:highlight>
                <a:latin typeface="Retina"/>
              </a:rPr>
              <a:t>Administration would shift from current strategy of holding half of supply for booster shots as U.S struggles to ramp up program</a:t>
            </a:r>
            <a:r>
              <a:rPr lang="en-US" sz="2000" b="0" i="1" dirty="0">
                <a:solidFill>
                  <a:schemeClr val="tx1">
                    <a:lumMod val="50000"/>
                  </a:schemeClr>
                </a:solidFill>
                <a:effectLst/>
                <a:latin typeface="Retina"/>
              </a:rPr>
              <a:t>, </a:t>
            </a:r>
          </a:p>
          <a:p>
            <a:pPr algn="l" fontAlgn="base"/>
            <a:r>
              <a:rPr lang="en-US" sz="1800" b="0" i="0" dirty="0">
                <a:solidFill>
                  <a:schemeClr val="tx2">
                    <a:lumMod val="50000"/>
                  </a:schemeClr>
                </a:solidFill>
                <a:effectLst/>
                <a:latin typeface="Retina"/>
              </a:rPr>
              <a:t>By Sabrina Siddiqui and Stephanie </a:t>
            </a:r>
            <a:r>
              <a:rPr lang="en-US" sz="1800" b="0" i="0" dirty="0" err="1">
                <a:solidFill>
                  <a:schemeClr val="tx2">
                    <a:lumMod val="50000"/>
                  </a:schemeClr>
                </a:solidFill>
                <a:effectLst/>
                <a:latin typeface="Retina"/>
              </a:rPr>
              <a:t>Armour</a:t>
            </a:r>
            <a:r>
              <a:rPr lang="en-US" sz="1800" b="0" i="0" dirty="0">
                <a:solidFill>
                  <a:schemeClr val="tx2">
                    <a:lumMod val="50000"/>
                  </a:schemeClr>
                </a:solidFill>
                <a:effectLst/>
                <a:latin typeface="Retina"/>
              </a:rPr>
              <a:t>, The Wall Street Journal,  Jan. 8, 2021</a:t>
            </a:r>
          </a:p>
        </p:txBody>
      </p:sp>
      <p:sp>
        <p:nvSpPr>
          <p:cNvPr id="5" name="TextBox 4">
            <a:extLst>
              <a:ext uri="{FF2B5EF4-FFF2-40B4-BE49-F238E27FC236}">
                <a16:creationId xmlns:a16="http://schemas.microsoft.com/office/drawing/2014/main" id="{1CF4367A-4889-4B70-97B0-00085CB6F4AB}"/>
              </a:ext>
            </a:extLst>
          </p:cNvPr>
          <p:cNvSpPr txBox="1"/>
          <p:nvPr/>
        </p:nvSpPr>
        <p:spPr>
          <a:xfrm>
            <a:off x="813424" y="2314328"/>
            <a:ext cx="10613616" cy="4093428"/>
          </a:xfrm>
          <a:prstGeom prst="rect">
            <a:avLst/>
          </a:prstGeom>
          <a:noFill/>
        </p:spPr>
        <p:txBody>
          <a:bodyPr wrap="square">
            <a:spAutoFit/>
          </a:bodyPr>
          <a:lstStyle/>
          <a:p>
            <a:pPr algn="l" fontAlgn="base"/>
            <a:r>
              <a:rPr lang="en-US" sz="2000" b="0" i="0" dirty="0">
                <a:solidFill>
                  <a:srgbClr val="333333"/>
                </a:solidFill>
                <a:effectLst/>
                <a:latin typeface="+mn-lt"/>
              </a:rPr>
              <a:t>President-elect Joe Biden will seek to release nearly all available coronavirus vaccine doses to accelerate distribution, his transition team said Friday, in a shift from the Trump administration’s policy of holding back stock for second doses.</a:t>
            </a:r>
          </a:p>
          <a:p>
            <a:pPr algn="l" fontAlgn="base"/>
            <a:r>
              <a:rPr lang="en-US" sz="2000" b="0" i="0" dirty="0">
                <a:solidFill>
                  <a:srgbClr val="333333"/>
                </a:solidFill>
                <a:effectLst/>
                <a:highlight>
                  <a:srgbClr val="FFFF00"/>
                </a:highlight>
                <a:latin typeface="+mn-lt"/>
              </a:rPr>
              <a:t>“The president-elect believes we must accelerate distribution of the vaccine while continuing to ensure the Americans who need it most get it as soon as possible,” said TJ </a:t>
            </a:r>
            <a:r>
              <a:rPr lang="en-US" sz="2000" b="0" i="0" dirty="0" err="1">
                <a:solidFill>
                  <a:srgbClr val="333333"/>
                </a:solidFill>
                <a:effectLst/>
                <a:highlight>
                  <a:srgbClr val="FFFF00"/>
                </a:highlight>
                <a:latin typeface="+mn-lt"/>
              </a:rPr>
              <a:t>Ducklo</a:t>
            </a:r>
            <a:r>
              <a:rPr lang="en-US" sz="2000" b="0" i="0" dirty="0">
                <a:solidFill>
                  <a:srgbClr val="333333"/>
                </a:solidFill>
                <a:effectLst/>
                <a:highlight>
                  <a:srgbClr val="FFFF00"/>
                </a:highlight>
                <a:latin typeface="+mn-lt"/>
              </a:rPr>
              <a:t>, a spokesman for Mr. Biden’s transition. “He supports releasing available doses immediately, and believes the government should stop holding back vaccine supply so we can get more shots in Americans’ arms now.”</a:t>
            </a:r>
          </a:p>
          <a:p>
            <a:pPr algn="l" fontAlgn="base"/>
            <a:r>
              <a:rPr lang="en-US" sz="2000" b="0" i="0" dirty="0">
                <a:solidFill>
                  <a:srgbClr val="333333"/>
                </a:solidFill>
                <a:effectLst/>
                <a:latin typeface="+mn-lt"/>
              </a:rPr>
              <a:t>Mr. </a:t>
            </a:r>
            <a:r>
              <a:rPr lang="en-US" sz="2000" b="0" i="0" dirty="0" err="1">
                <a:solidFill>
                  <a:srgbClr val="333333"/>
                </a:solidFill>
                <a:effectLst/>
                <a:latin typeface="+mn-lt"/>
              </a:rPr>
              <a:t>Ducklo</a:t>
            </a:r>
            <a:r>
              <a:rPr lang="en-US" sz="2000" b="0" i="0" dirty="0">
                <a:solidFill>
                  <a:srgbClr val="333333"/>
                </a:solidFill>
                <a:effectLst/>
                <a:latin typeface="+mn-lt"/>
              </a:rPr>
              <a:t> said Mr. Biden, who will be inaugurated on Jan. 20, will release additional details about his vaccine distribution plans next week. They include establishing federally run vaccination sites, as well as mobile units that can travel to rural and underserved areas, and the launch of a national public awareness campaign around vaccine safety and guidelines, said incoming White House press secretary Jen Psaki.</a:t>
            </a:r>
          </a:p>
        </p:txBody>
      </p:sp>
    </p:spTree>
    <p:extLst>
      <p:ext uri="{BB962C8B-B14F-4D97-AF65-F5344CB8AC3E}">
        <p14:creationId xmlns:p14="http://schemas.microsoft.com/office/powerpoint/2010/main" val="25654618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F6F244D-FF1A-4361-B5BC-841292AADF81}"/>
              </a:ext>
            </a:extLst>
          </p:cNvPr>
          <p:cNvSpPr txBox="1"/>
          <p:nvPr/>
        </p:nvSpPr>
        <p:spPr>
          <a:xfrm>
            <a:off x="619568" y="1054264"/>
            <a:ext cx="10177440" cy="954107"/>
          </a:xfrm>
          <a:prstGeom prst="rect">
            <a:avLst/>
          </a:prstGeom>
          <a:noFill/>
        </p:spPr>
        <p:txBody>
          <a:bodyPr wrap="square" rtlCol="0">
            <a:spAutoFit/>
          </a:bodyPr>
          <a:lstStyle/>
          <a:p>
            <a:pPr algn="ctr"/>
            <a:r>
              <a:rPr lang="en-US" sz="2800" dirty="0">
                <a:solidFill>
                  <a:schemeClr val="accent5">
                    <a:lumMod val="50000"/>
                  </a:schemeClr>
                </a:solidFill>
                <a:latin typeface="Calibri" panose="020F0502020204030204" pitchFamily="34" charset="0"/>
              </a:rPr>
              <a:t>3. Thoughts and suggestions regarding </a:t>
            </a:r>
          </a:p>
          <a:p>
            <a:pPr algn="ctr"/>
            <a:r>
              <a:rPr lang="en-US" sz="2800" dirty="0">
                <a:solidFill>
                  <a:schemeClr val="accent5">
                    <a:lumMod val="50000"/>
                  </a:schemeClr>
                </a:solidFill>
                <a:latin typeface="Calibri" panose="020F0502020204030204" pitchFamily="34" charset="0"/>
              </a:rPr>
              <a:t>COVID-19 vaccine-related communication going forward </a:t>
            </a:r>
          </a:p>
        </p:txBody>
      </p:sp>
    </p:spTree>
    <p:extLst>
      <p:ext uri="{BB962C8B-B14F-4D97-AF65-F5344CB8AC3E}">
        <p14:creationId xmlns:p14="http://schemas.microsoft.com/office/powerpoint/2010/main" val="3027840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C2FAD-B29E-42AE-AC59-72E4B578F3DB}"/>
              </a:ext>
            </a:extLst>
          </p:cNvPr>
          <p:cNvSpPr txBox="1"/>
          <p:nvPr/>
        </p:nvSpPr>
        <p:spPr>
          <a:xfrm>
            <a:off x="910352" y="666552"/>
            <a:ext cx="10419760" cy="830997"/>
          </a:xfrm>
          <a:prstGeom prst="rect">
            <a:avLst/>
          </a:prstGeom>
          <a:noFill/>
        </p:spPr>
        <p:txBody>
          <a:bodyPr wrap="square" rtlCol="0">
            <a:spAutoFit/>
          </a:bodyPr>
          <a:lstStyle/>
          <a:p>
            <a:r>
              <a:rPr lang="en-US" dirty="0">
                <a:solidFill>
                  <a:srgbClr val="000000"/>
                </a:solidFill>
                <a:latin typeface="+mj-lt"/>
              </a:rPr>
              <a:t>One, it is important we recognize that the COVID-19 vaccination communication and education landscape will be more challenging than many currently realize.</a:t>
            </a:r>
          </a:p>
        </p:txBody>
      </p:sp>
      <p:sp>
        <p:nvSpPr>
          <p:cNvPr id="4" name="TextBox 3">
            <a:extLst>
              <a:ext uri="{FF2B5EF4-FFF2-40B4-BE49-F238E27FC236}">
                <a16:creationId xmlns:a16="http://schemas.microsoft.com/office/drawing/2014/main" id="{E596C0AB-C1EB-4876-B88E-0E724C76F14E}"/>
              </a:ext>
            </a:extLst>
          </p:cNvPr>
          <p:cNvSpPr txBox="1"/>
          <p:nvPr/>
        </p:nvSpPr>
        <p:spPr>
          <a:xfrm>
            <a:off x="740728" y="1781224"/>
            <a:ext cx="3004768" cy="1754326"/>
          </a:xfrm>
          <a:prstGeom prst="rect">
            <a:avLst/>
          </a:prstGeom>
          <a:noFill/>
        </p:spPr>
        <p:txBody>
          <a:bodyPr wrap="square" rtlCol="0">
            <a:spAutoFit/>
          </a:bodyPr>
          <a:lstStyle/>
          <a:p>
            <a:pPr algn="ctr"/>
            <a:r>
              <a:rPr lang="en-US" sz="1800" b="0" dirty="0">
                <a:solidFill>
                  <a:srgbClr val="000000"/>
                </a:solidFill>
                <a:latin typeface="Calibri" panose="020F0502020204030204" pitchFamily="34" charset="0"/>
              </a:rPr>
              <a:t>The many uncertainties regarding initial COVID-19 vaccines – especially safety, effectiveness, duration of protection, overall availability, local availability, and demand  </a:t>
            </a:r>
          </a:p>
        </p:txBody>
      </p:sp>
      <p:sp>
        <p:nvSpPr>
          <p:cNvPr id="6" name="TextBox 5">
            <a:extLst>
              <a:ext uri="{FF2B5EF4-FFF2-40B4-BE49-F238E27FC236}">
                <a16:creationId xmlns:a16="http://schemas.microsoft.com/office/drawing/2014/main" id="{16F2F5EE-6BE3-41B1-8999-D257DD083035}"/>
              </a:ext>
            </a:extLst>
          </p:cNvPr>
          <p:cNvSpPr txBox="1"/>
          <p:nvPr/>
        </p:nvSpPr>
        <p:spPr>
          <a:xfrm>
            <a:off x="7356064" y="1781224"/>
            <a:ext cx="2859376" cy="1477328"/>
          </a:xfrm>
          <a:prstGeom prst="rect">
            <a:avLst/>
          </a:prstGeom>
          <a:noFill/>
        </p:spPr>
        <p:txBody>
          <a:bodyPr wrap="square" rtlCol="0">
            <a:spAutoFit/>
          </a:bodyPr>
          <a:lstStyle/>
          <a:p>
            <a:pPr algn="ctr"/>
            <a:r>
              <a:rPr lang="en-US" sz="1800" b="0" dirty="0">
                <a:solidFill>
                  <a:srgbClr val="000000"/>
                </a:solidFill>
                <a:latin typeface="Calibri" panose="020F0502020204030204" pitchFamily="34" charset="0"/>
              </a:rPr>
              <a:t>Wide variations in COVID-19 disease effects/impact and individual perceptions and beliefs regarding the COVID-19 health threat</a:t>
            </a:r>
          </a:p>
        </p:txBody>
      </p:sp>
      <p:sp>
        <p:nvSpPr>
          <p:cNvPr id="7" name="TextBox 6">
            <a:extLst>
              <a:ext uri="{FF2B5EF4-FFF2-40B4-BE49-F238E27FC236}">
                <a16:creationId xmlns:a16="http://schemas.microsoft.com/office/drawing/2014/main" id="{70F8DD39-4826-4754-B837-C73427D8E994}"/>
              </a:ext>
            </a:extLst>
          </p:cNvPr>
          <p:cNvSpPr txBox="1"/>
          <p:nvPr/>
        </p:nvSpPr>
        <p:spPr>
          <a:xfrm>
            <a:off x="4302832" y="1781224"/>
            <a:ext cx="2277808" cy="1754326"/>
          </a:xfrm>
          <a:prstGeom prst="rect">
            <a:avLst/>
          </a:prstGeom>
          <a:noFill/>
        </p:spPr>
        <p:txBody>
          <a:bodyPr wrap="square" rtlCol="0">
            <a:spAutoFit/>
          </a:bodyPr>
          <a:lstStyle/>
          <a:p>
            <a:pPr algn="ctr"/>
            <a:r>
              <a:rPr lang="en-US" sz="1800" b="0" dirty="0">
                <a:solidFill>
                  <a:srgbClr val="000000"/>
                </a:solidFill>
                <a:latin typeface="Calibri" panose="020F0502020204030204" pitchFamily="34" charset="0"/>
              </a:rPr>
              <a:t>Trust, credibility, and health information-seeking strongly connected with moral values and political beliefs</a:t>
            </a:r>
          </a:p>
        </p:txBody>
      </p:sp>
      <p:sp>
        <p:nvSpPr>
          <p:cNvPr id="15" name="TextBox 14">
            <a:extLst>
              <a:ext uri="{FF2B5EF4-FFF2-40B4-BE49-F238E27FC236}">
                <a16:creationId xmlns:a16="http://schemas.microsoft.com/office/drawing/2014/main" id="{5C3E6195-E7EC-4768-8348-46136E8E1D67}"/>
              </a:ext>
            </a:extLst>
          </p:cNvPr>
          <p:cNvSpPr txBox="1"/>
          <p:nvPr/>
        </p:nvSpPr>
        <p:spPr>
          <a:xfrm>
            <a:off x="3915120" y="3816352"/>
            <a:ext cx="2762448" cy="1754326"/>
          </a:xfrm>
          <a:prstGeom prst="rect">
            <a:avLst/>
          </a:prstGeom>
          <a:noFill/>
        </p:spPr>
        <p:txBody>
          <a:bodyPr wrap="square" rtlCol="0">
            <a:spAutoFit/>
          </a:bodyPr>
          <a:lstStyle/>
          <a:p>
            <a:pPr algn="ctr"/>
            <a:r>
              <a:rPr lang="en-US" sz="1800" b="0" dirty="0">
                <a:solidFill>
                  <a:srgbClr val="000000"/>
                </a:solidFill>
                <a:latin typeface="Calibri" panose="020F0502020204030204" pitchFamily="34" charset="0"/>
              </a:rPr>
              <a:t>Likelihood of multiple non-interchangeable vaccines being available, each having different requirements and safety and efficacy profiles </a:t>
            </a:r>
          </a:p>
        </p:txBody>
      </p:sp>
      <p:sp>
        <p:nvSpPr>
          <p:cNvPr id="17" name="TextBox 16">
            <a:extLst>
              <a:ext uri="{FF2B5EF4-FFF2-40B4-BE49-F238E27FC236}">
                <a16:creationId xmlns:a16="http://schemas.microsoft.com/office/drawing/2014/main" id="{D1B51BAB-A747-49B3-8C68-786581891AB6}"/>
              </a:ext>
            </a:extLst>
          </p:cNvPr>
          <p:cNvSpPr txBox="1"/>
          <p:nvPr/>
        </p:nvSpPr>
        <p:spPr>
          <a:xfrm>
            <a:off x="910352" y="3853903"/>
            <a:ext cx="2105408" cy="2308324"/>
          </a:xfrm>
          <a:prstGeom prst="rect">
            <a:avLst/>
          </a:prstGeom>
          <a:noFill/>
        </p:spPr>
        <p:txBody>
          <a:bodyPr wrap="square" rtlCol="0">
            <a:spAutoFit/>
          </a:bodyPr>
          <a:lstStyle/>
          <a:p>
            <a:pPr algn="ctr"/>
            <a:r>
              <a:rPr lang="en-US" sz="1800" b="0" dirty="0">
                <a:solidFill>
                  <a:srgbClr val="000000"/>
                </a:solidFill>
                <a:latin typeface="Calibri" panose="020F0502020204030204" pitchFamily="34" charset="0"/>
              </a:rPr>
              <a:t>Two-dose non-interchangeable vaccines, differences in federal and state priority groups, and different approaches to scaling vaccination</a:t>
            </a:r>
          </a:p>
        </p:txBody>
      </p:sp>
      <p:sp>
        <p:nvSpPr>
          <p:cNvPr id="18" name="Plus Sign 17">
            <a:extLst>
              <a:ext uri="{FF2B5EF4-FFF2-40B4-BE49-F238E27FC236}">
                <a16:creationId xmlns:a16="http://schemas.microsoft.com/office/drawing/2014/main" id="{8C41D320-159F-4AE1-B5B8-1AC442601E7D}"/>
              </a:ext>
            </a:extLst>
          </p:cNvPr>
          <p:cNvSpPr/>
          <p:nvPr/>
        </p:nvSpPr>
        <p:spPr>
          <a:xfrm>
            <a:off x="3745496" y="2173747"/>
            <a:ext cx="557336" cy="484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lus Sign 19">
            <a:extLst>
              <a:ext uri="{FF2B5EF4-FFF2-40B4-BE49-F238E27FC236}">
                <a16:creationId xmlns:a16="http://schemas.microsoft.com/office/drawing/2014/main" id="{5EE5F9A8-D236-4182-A119-CFDC6CC5FFE0}"/>
              </a:ext>
            </a:extLst>
          </p:cNvPr>
          <p:cNvSpPr/>
          <p:nvPr/>
        </p:nvSpPr>
        <p:spPr>
          <a:xfrm>
            <a:off x="6798728" y="2173747"/>
            <a:ext cx="557336" cy="484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4E1552DD-3CDB-4D15-8B8D-363C26372170}"/>
              </a:ext>
            </a:extLst>
          </p:cNvPr>
          <p:cNvSpPr/>
          <p:nvPr/>
        </p:nvSpPr>
        <p:spPr>
          <a:xfrm>
            <a:off x="10382046" y="2173747"/>
            <a:ext cx="557336" cy="484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Sign 23">
            <a:extLst>
              <a:ext uri="{FF2B5EF4-FFF2-40B4-BE49-F238E27FC236}">
                <a16:creationId xmlns:a16="http://schemas.microsoft.com/office/drawing/2014/main" id="{625B14C8-3B05-4674-9EA7-31EEA88C3658}"/>
              </a:ext>
            </a:extLst>
          </p:cNvPr>
          <p:cNvSpPr/>
          <p:nvPr/>
        </p:nvSpPr>
        <p:spPr>
          <a:xfrm>
            <a:off x="3285088" y="3957294"/>
            <a:ext cx="557336" cy="484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quals 24">
            <a:extLst>
              <a:ext uri="{FF2B5EF4-FFF2-40B4-BE49-F238E27FC236}">
                <a16:creationId xmlns:a16="http://schemas.microsoft.com/office/drawing/2014/main" id="{BDAE9EA1-E4C1-4C19-BAB0-ADC6043AE3F1}"/>
              </a:ext>
            </a:extLst>
          </p:cNvPr>
          <p:cNvSpPr/>
          <p:nvPr/>
        </p:nvSpPr>
        <p:spPr>
          <a:xfrm>
            <a:off x="7210672" y="385390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7298979B-AD78-45B5-8426-87DD7B0283B8}"/>
              </a:ext>
            </a:extLst>
          </p:cNvPr>
          <p:cNvSpPr txBox="1"/>
          <p:nvPr/>
        </p:nvSpPr>
        <p:spPr>
          <a:xfrm>
            <a:off x="8373808" y="3798807"/>
            <a:ext cx="3247088" cy="2554545"/>
          </a:xfrm>
          <a:prstGeom prst="rect">
            <a:avLst/>
          </a:prstGeom>
          <a:noFill/>
        </p:spPr>
        <p:txBody>
          <a:bodyPr wrap="square" rtlCol="0">
            <a:spAutoFit/>
          </a:bodyPr>
          <a:lstStyle/>
          <a:p>
            <a:r>
              <a:rPr lang="en-US" sz="2000" dirty="0">
                <a:solidFill>
                  <a:srgbClr val="000000"/>
                </a:solidFill>
                <a:latin typeface="Calibri" panose="020F0502020204030204" pitchFamily="34" charset="0"/>
              </a:rPr>
              <a:t>A more complex and dynamic vaccine and vaccination communication and education environment that we have previously experienced and that involves major changes in U.S. vaccination system</a:t>
            </a:r>
          </a:p>
        </p:txBody>
      </p:sp>
    </p:spTree>
    <p:extLst>
      <p:ext uri="{BB962C8B-B14F-4D97-AF65-F5344CB8AC3E}">
        <p14:creationId xmlns:p14="http://schemas.microsoft.com/office/powerpoint/2010/main" val="42238744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8639A4-3550-4C0B-A246-7E725EC22B66}"/>
              </a:ext>
            </a:extLst>
          </p:cNvPr>
          <p:cNvSpPr txBox="1"/>
          <p:nvPr/>
        </p:nvSpPr>
        <p:spPr>
          <a:xfrm>
            <a:off x="6919888" y="617864"/>
            <a:ext cx="4167904" cy="1938992"/>
          </a:xfrm>
          <a:prstGeom prst="rect">
            <a:avLst/>
          </a:prstGeom>
          <a:noFill/>
        </p:spPr>
        <p:txBody>
          <a:bodyPr wrap="square">
            <a:spAutoFit/>
          </a:bodyPr>
          <a:lstStyle/>
          <a:p>
            <a:r>
              <a:rPr lang="en-US" dirty="0">
                <a:solidFill>
                  <a:schemeClr val="tx2">
                    <a:lumMod val="50000"/>
                  </a:schemeClr>
                </a:solidFill>
                <a:latin typeface="+mn-lt"/>
              </a:rPr>
              <a:t>People’s perceptions and beliefs </a:t>
            </a:r>
            <a:r>
              <a:rPr lang="en-US" b="0" dirty="0">
                <a:latin typeface="+mn-lt"/>
              </a:rPr>
              <a:t>regarding those realities are also often associated with vaccine confidence, hesitancy, and acceptance</a:t>
            </a:r>
          </a:p>
        </p:txBody>
      </p:sp>
      <p:sp>
        <p:nvSpPr>
          <p:cNvPr id="5" name="TextBox 4">
            <a:extLst>
              <a:ext uri="{FF2B5EF4-FFF2-40B4-BE49-F238E27FC236}">
                <a16:creationId xmlns:a16="http://schemas.microsoft.com/office/drawing/2014/main" id="{641A6558-D83E-4580-A3E9-0CDC5357C66D}"/>
              </a:ext>
            </a:extLst>
          </p:cNvPr>
          <p:cNvSpPr txBox="1"/>
          <p:nvPr/>
        </p:nvSpPr>
        <p:spPr>
          <a:xfrm>
            <a:off x="1104208" y="617864"/>
            <a:ext cx="4444291" cy="1938992"/>
          </a:xfrm>
          <a:prstGeom prst="rect">
            <a:avLst/>
          </a:prstGeom>
          <a:noFill/>
        </p:spPr>
        <p:txBody>
          <a:bodyPr wrap="square">
            <a:spAutoFit/>
          </a:bodyPr>
          <a:lstStyle/>
          <a:p>
            <a:r>
              <a:rPr lang="en-US" dirty="0">
                <a:solidFill>
                  <a:schemeClr val="tx2">
                    <a:lumMod val="50000"/>
                  </a:schemeClr>
                </a:solidFill>
                <a:latin typeface="+mn-lt"/>
              </a:rPr>
              <a:t>Recognize that COVID-19 vaccine realities matter – </a:t>
            </a:r>
            <a:r>
              <a:rPr lang="en-US" b="0" dirty="0">
                <a:latin typeface="+mn-lt"/>
              </a:rPr>
              <a:t>they do and will affect benefit-risk beliefs, confidence, hesitancy, and acceptance</a:t>
            </a:r>
          </a:p>
        </p:txBody>
      </p:sp>
      <p:sp>
        <p:nvSpPr>
          <p:cNvPr id="6" name="Arrow: Down 5">
            <a:extLst>
              <a:ext uri="{FF2B5EF4-FFF2-40B4-BE49-F238E27FC236}">
                <a16:creationId xmlns:a16="http://schemas.microsoft.com/office/drawing/2014/main" id="{D4DB9398-DD79-460E-A056-8C2FF5148B56}"/>
              </a:ext>
            </a:extLst>
          </p:cNvPr>
          <p:cNvSpPr/>
          <p:nvPr/>
        </p:nvSpPr>
        <p:spPr>
          <a:xfrm>
            <a:off x="5926376" y="2537000"/>
            <a:ext cx="339248" cy="658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66F830-0428-40DE-880B-1DBB96AF58A6}"/>
              </a:ext>
            </a:extLst>
          </p:cNvPr>
          <p:cNvSpPr txBox="1"/>
          <p:nvPr/>
        </p:nvSpPr>
        <p:spPr>
          <a:xfrm>
            <a:off x="1249600" y="3332072"/>
            <a:ext cx="10177440" cy="3139321"/>
          </a:xfrm>
          <a:prstGeom prst="rect">
            <a:avLst/>
          </a:prstGeom>
          <a:noFill/>
        </p:spPr>
        <p:txBody>
          <a:bodyPr wrap="square">
            <a:spAutoFit/>
          </a:bodyPr>
          <a:lstStyle/>
          <a:p>
            <a:pPr marL="342900" indent="-342900">
              <a:buFont typeface="Wingdings" panose="05000000000000000000" pitchFamily="2" charset="2"/>
              <a:buChar char="Ø"/>
            </a:pPr>
            <a:r>
              <a:rPr lang="en-US" sz="2200" b="0" dirty="0">
                <a:solidFill>
                  <a:schemeClr val="tx2">
                    <a:lumMod val="50000"/>
                  </a:schemeClr>
                </a:solidFill>
                <a:latin typeface="+mn-lt"/>
              </a:rPr>
              <a:t>Perception that one is susceptible to becoming infected (e.g., with COVID-19) </a:t>
            </a:r>
            <a:r>
              <a:rPr lang="en-US" sz="2200" b="0" u="sng" dirty="0">
                <a:solidFill>
                  <a:schemeClr val="tx2">
                    <a:lumMod val="50000"/>
                  </a:schemeClr>
                </a:solidFill>
                <a:latin typeface="+mn-lt"/>
              </a:rPr>
              <a:t>and </a:t>
            </a:r>
            <a:r>
              <a:rPr lang="en-US" sz="2200" b="0" dirty="0">
                <a:solidFill>
                  <a:schemeClr val="tx2">
                    <a:lumMod val="50000"/>
                  </a:schemeClr>
                </a:solidFill>
                <a:latin typeface="+mn-lt"/>
              </a:rPr>
              <a:t>likely to experience severe illness. </a:t>
            </a:r>
          </a:p>
          <a:p>
            <a:pPr marL="342900" indent="-342900">
              <a:buFont typeface="Wingdings" panose="05000000000000000000" pitchFamily="2" charset="2"/>
              <a:buChar char="Ø"/>
            </a:pPr>
            <a:r>
              <a:rPr lang="en-US" sz="2200" b="0" dirty="0">
                <a:solidFill>
                  <a:schemeClr val="tx2">
                    <a:lumMod val="50000"/>
                  </a:schemeClr>
                </a:solidFill>
                <a:latin typeface="+mn-lt"/>
              </a:rPr>
              <a:t>Belief that the processes, entities and people involved in the vaccine development, assessment, and recommendations are credible and can be trusted</a:t>
            </a:r>
          </a:p>
          <a:p>
            <a:pPr marL="342900" indent="-342900">
              <a:buFont typeface="Wingdings" panose="05000000000000000000" pitchFamily="2" charset="2"/>
              <a:buChar char="Ø"/>
            </a:pPr>
            <a:r>
              <a:rPr lang="en-US" sz="2200" b="0" dirty="0">
                <a:solidFill>
                  <a:schemeClr val="tx2">
                    <a:lumMod val="50000"/>
                  </a:schemeClr>
                </a:solidFill>
                <a:latin typeface="+mn-lt"/>
              </a:rPr>
              <a:t>Belief that the outcomes and benefits from getting a COVID-19 vaccination – such as protection from symptoms and serious illness – are significant (e.g., protect one from hospitalization and death) and outweigh any vaccine risks.</a:t>
            </a:r>
          </a:p>
          <a:p>
            <a:pPr marL="342900" indent="-342900">
              <a:buFont typeface="Wingdings" panose="05000000000000000000" pitchFamily="2" charset="2"/>
              <a:buChar char="Ø"/>
            </a:pPr>
            <a:r>
              <a:rPr lang="en-US" sz="2200" b="0" dirty="0">
                <a:solidFill>
                  <a:schemeClr val="tx2">
                    <a:lumMod val="50000"/>
                  </a:schemeClr>
                </a:solidFill>
                <a:latin typeface="+mn-lt"/>
              </a:rPr>
              <a:t>Belief that becoming immunized is worth taking the steps involved in the vaccination process.</a:t>
            </a:r>
          </a:p>
        </p:txBody>
      </p:sp>
      <p:sp>
        <p:nvSpPr>
          <p:cNvPr id="10" name="Plus Sign 9">
            <a:extLst>
              <a:ext uri="{FF2B5EF4-FFF2-40B4-BE49-F238E27FC236}">
                <a16:creationId xmlns:a16="http://schemas.microsoft.com/office/drawing/2014/main" id="{7C2A5B56-DE18-4B64-A768-C6144288DE0B}"/>
              </a:ext>
            </a:extLst>
          </p:cNvPr>
          <p:cNvSpPr/>
          <p:nvPr/>
        </p:nvSpPr>
        <p:spPr>
          <a:xfrm>
            <a:off x="5638800" y="1036592"/>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53023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5EA62-F9D2-4C9C-B38A-68783E929E7E}"/>
              </a:ext>
            </a:extLst>
          </p:cNvPr>
          <p:cNvSpPr>
            <a:spLocks noGrp="1"/>
          </p:cNvSpPr>
          <p:nvPr>
            <p:ph type="title"/>
          </p:nvPr>
        </p:nvSpPr>
        <p:spPr/>
        <p:txBody>
          <a:bodyPr/>
          <a:lstStyle/>
          <a:p>
            <a:pPr algn="ctr"/>
            <a:r>
              <a:rPr lang="en-US" dirty="0">
                <a:solidFill>
                  <a:schemeClr val="tx2">
                    <a:lumMod val="50000"/>
                  </a:schemeClr>
                </a:solidFill>
              </a:rPr>
              <a:t>Know the goal(s) or objective(s) of your communication efforts and messages. What does success look like?</a:t>
            </a:r>
          </a:p>
        </p:txBody>
      </p:sp>
      <p:sp>
        <p:nvSpPr>
          <p:cNvPr id="3" name="Content Placeholder 2">
            <a:extLst>
              <a:ext uri="{FF2B5EF4-FFF2-40B4-BE49-F238E27FC236}">
                <a16:creationId xmlns:a16="http://schemas.microsoft.com/office/drawing/2014/main" id="{BEC91615-B955-49A2-BB80-9D99A361B5EA}"/>
              </a:ext>
            </a:extLst>
          </p:cNvPr>
          <p:cNvSpPr>
            <a:spLocks noGrp="1"/>
          </p:cNvSpPr>
          <p:nvPr>
            <p:ph idx="1"/>
          </p:nvPr>
        </p:nvSpPr>
        <p:spPr/>
        <p:txBody>
          <a:bodyPr/>
          <a:lstStyle/>
          <a:p>
            <a:r>
              <a:rPr lang="en-US" sz="2600" b="1" dirty="0"/>
              <a:t>Inform?</a:t>
            </a:r>
            <a:r>
              <a:rPr lang="en-US" sz="2600" dirty="0"/>
              <a:t> Is it your ultimate intent to just provide information about COVID-19 vaccines and vaccination?</a:t>
            </a:r>
          </a:p>
          <a:p>
            <a:r>
              <a:rPr lang="en-US" sz="2600" b="1" dirty="0"/>
              <a:t>Educate?</a:t>
            </a:r>
            <a:r>
              <a:rPr lang="en-US" sz="2600" dirty="0"/>
              <a:t> Is it your ultimate intent to provide information that will increase the recipient’s knowledge and understanding of COVID-19 vaccines (e.g., how they work) and vaccination (e.g., here’s how they protect you from illness). </a:t>
            </a:r>
          </a:p>
          <a:p>
            <a:r>
              <a:rPr lang="en-US" sz="2600" b="1" dirty="0"/>
              <a:t>Build confidence? </a:t>
            </a:r>
            <a:r>
              <a:rPr lang="en-US" sz="2600" dirty="0"/>
              <a:t>It is your ultimate intention to provide information and insights that will increase trust in COVID-19 vaccines and vaccination? </a:t>
            </a:r>
          </a:p>
          <a:p>
            <a:r>
              <a:rPr lang="en-US" sz="2600" b="1" dirty="0"/>
              <a:t>Persuade?</a:t>
            </a:r>
            <a:r>
              <a:rPr lang="en-US" sz="2600" dirty="0"/>
              <a:t> Is it your ultimate intent to convince those who are hesitant to get vaccinated? </a:t>
            </a:r>
          </a:p>
        </p:txBody>
      </p:sp>
    </p:spTree>
    <p:extLst>
      <p:ext uri="{BB962C8B-B14F-4D97-AF65-F5344CB8AC3E}">
        <p14:creationId xmlns:p14="http://schemas.microsoft.com/office/powerpoint/2010/main" val="2461045746"/>
      </p:ext>
    </p:extLst>
  </p:cSld>
  <p:clrMapOvr>
    <a:masterClrMapping/>
  </p:clrMapOvr>
  <p:transition>
    <p:pull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1D6937-DF5E-47AC-837B-1040CB6426EE}"/>
              </a:ext>
            </a:extLst>
          </p:cNvPr>
          <p:cNvSpPr>
            <a:spLocks noGrp="1"/>
          </p:cNvSpPr>
          <p:nvPr>
            <p:ph type="title"/>
          </p:nvPr>
        </p:nvSpPr>
        <p:spPr>
          <a:xfrm>
            <a:off x="958816" y="292572"/>
            <a:ext cx="9305088" cy="731162"/>
          </a:xfrm>
        </p:spPr>
        <p:txBody>
          <a:bodyPr/>
          <a:lstStyle/>
          <a:p>
            <a:pPr algn="ctr"/>
            <a:r>
              <a:rPr lang="en-US" sz="3200" dirty="0">
                <a:solidFill>
                  <a:srgbClr val="3B495B"/>
                </a:solidFill>
                <a:ea typeface="+mn-ea"/>
                <a:cs typeface="+mn-cs"/>
              </a:rPr>
              <a:t>Use core </a:t>
            </a:r>
            <a:r>
              <a:rPr kumimoji="0" lang="en-US" sz="3200" i="0" u="none" strike="noStrike" kern="1200" cap="none" spc="0" normalizeH="0" baseline="0" noProof="0" dirty="0">
                <a:ln>
                  <a:noFill/>
                </a:ln>
                <a:solidFill>
                  <a:srgbClr val="3B495B"/>
                </a:solidFill>
                <a:effectLst/>
                <a:uLnTx/>
                <a:uFillTx/>
                <a:ea typeface="+mn-ea"/>
                <a:cs typeface="+mn-cs"/>
              </a:rPr>
              <a:t>risk and health communication principles</a:t>
            </a:r>
            <a:br>
              <a:rPr kumimoji="0" lang="en-US" sz="2800" b="0" i="0" u="none" strike="noStrike" kern="1200" cap="none" spc="0" normalizeH="0" baseline="0" noProof="0" dirty="0">
                <a:ln>
                  <a:noFill/>
                </a:ln>
                <a:solidFill>
                  <a:srgbClr val="3B495B"/>
                </a:solidFill>
                <a:effectLst/>
                <a:uLnTx/>
                <a:uFillTx/>
                <a:latin typeface="Calibri" panose="020F0502020204030204"/>
                <a:ea typeface="+mn-ea"/>
                <a:cs typeface="+mn-cs"/>
              </a:rPr>
            </a:br>
            <a:endParaRPr lang="en-US" dirty="0"/>
          </a:p>
        </p:txBody>
      </p:sp>
      <p:sp>
        <p:nvSpPr>
          <p:cNvPr id="9" name="Content Placeholder 8">
            <a:extLst>
              <a:ext uri="{FF2B5EF4-FFF2-40B4-BE49-F238E27FC236}">
                <a16:creationId xmlns:a16="http://schemas.microsoft.com/office/drawing/2014/main" id="{FED83DE4-7585-4544-9E1A-93BC238712FD}"/>
              </a:ext>
            </a:extLst>
          </p:cNvPr>
          <p:cNvSpPr>
            <a:spLocks noGrp="1"/>
          </p:cNvSpPr>
          <p:nvPr>
            <p:ph sz="half" idx="1"/>
          </p:nvPr>
        </p:nvSpPr>
        <p:spPr>
          <a:xfrm>
            <a:off x="571104" y="1259584"/>
            <a:ext cx="7764208" cy="5040256"/>
          </a:xfrm>
        </p:spPr>
        <p:txBody>
          <a:bodyPr/>
          <a:lstStyle/>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Tailor messages to patient concerns, questions, life situation</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Express empathy and understanding</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lang="en-US" sz="2000" dirty="0">
                <a:solidFill>
                  <a:srgbClr val="3B495B"/>
                </a:solidFill>
                <a:latin typeface="Calibri" panose="020F0502020204030204"/>
              </a:rPr>
              <a:t>Guide expectations</a:t>
            </a:r>
            <a:endPar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endParaRP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Highlight individual benefits associated with a recommendation</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Acknowledge individual risks with a recommendation</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Use words and language that are understandable and culturally appropriate </a:t>
            </a:r>
            <a:r>
              <a:rPr kumimoji="0" lang="en-US" sz="2000" b="0" i="1" u="none" strike="noStrike" kern="1200" cap="none" spc="0" normalizeH="0" baseline="0" noProof="0" dirty="0">
                <a:ln>
                  <a:noFill/>
                </a:ln>
                <a:solidFill>
                  <a:srgbClr val="3B495B"/>
                </a:solidFill>
                <a:effectLst/>
                <a:uLnTx/>
                <a:uFillTx/>
                <a:latin typeface="Calibri" panose="020F0502020204030204"/>
                <a:ea typeface="+mn-ea"/>
                <a:cs typeface="+mn-cs"/>
              </a:rPr>
              <a:t>– and it helps when you define key words and ideas, even when you may not think it necessary (e.g., safe, effectiveness, side effects, adverse event, protection from </a:t>
            </a:r>
            <a:r>
              <a:rPr lang="en-US" sz="2000" i="1" dirty="0">
                <a:solidFill>
                  <a:srgbClr val="3B495B"/>
                </a:solidFill>
                <a:latin typeface="Calibri" panose="020F0502020204030204"/>
              </a:rPr>
              <a:t>illness vs. protection from infection</a:t>
            </a:r>
            <a:r>
              <a:rPr kumimoji="0" lang="en-US" sz="2000" b="0" i="1" u="none" strike="noStrike" kern="1200" cap="none" spc="0" normalizeH="0" baseline="0" noProof="0" dirty="0">
                <a:ln>
                  <a:noFill/>
                </a:ln>
                <a:solidFill>
                  <a:srgbClr val="3B495B"/>
                </a:solidFill>
                <a:effectLst/>
                <a:uLnTx/>
                <a:uFillTx/>
                <a:latin typeface="Calibri" panose="020F0502020204030204"/>
                <a:ea typeface="+mn-ea"/>
                <a:cs typeface="+mn-cs"/>
              </a:rPr>
              <a:t>)</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Provide helpful framing and context</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Acknowledge uncertainties - as well as the value or need to take actions in the face of uncertainties</a:t>
            </a:r>
          </a:p>
          <a:p>
            <a:pPr marL="365125" marR="0" lvl="1" indent="-182563" algn="l" defTabSz="914400" rtl="0" eaLnBrk="0" fontAlgn="base" latinLnBrk="0" hangingPunct="0">
              <a:lnSpc>
                <a:spcPct val="100000"/>
              </a:lnSpc>
              <a:spcBef>
                <a:spcPct val="0"/>
              </a:spcBef>
              <a:spcAft>
                <a:spcPts val="600"/>
              </a:spcAft>
              <a:buClr>
                <a:srgbClr val="4983F2"/>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rPr>
              <a:t>Foreshadow possibilities and potential outcomes</a:t>
            </a:r>
          </a:p>
          <a:p>
            <a:pPr marL="182562" marR="0" lvl="1" indent="0" algn="l" defTabSz="914400" rtl="0" eaLnBrk="0" fontAlgn="base" latinLnBrk="0" hangingPunct="0">
              <a:lnSpc>
                <a:spcPct val="100000"/>
              </a:lnSpc>
              <a:spcBef>
                <a:spcPct val="0"/>
              </a:spcBef>
              <a:spcAft>
                <a:spcPts val="600"/>
              </a:spcAft>
              <a:buClr>
                <a:srgbClr val="4983F2"/>
              </a:buClr>
              <a:buSzPct val="100000"/>
              <a:buNone/>
              <a:tabLst/>
              <a:defRPr/>
            </a:pPr>
            <a:endParaRPr kumimoji="0" lang="en-US" sz="2000" b="0" i="0" u="none" strike="noStrike" kern="1200" cap="none" spc="0" normalizeH="0" baseline="0" noProof="0" dirty="0">
              <a:ln>
                <a:noFill/>
              </a:ln>
              <a:solidFill>
                <a:srgbClr val="3B495B"/>
              </a:solidFill>
              <a:effectLst/>
              <a:uLnTx/>
              <a:uFillTx/>
              <a:latin typeface="Calibri" panose="020F0502020204030204"/>
              <a:ea typeface="+mn-ea"/>
              <a:cs typeface="+mn-cs"/>
            </a:endParaRPr>
          </a:p>
          <a:p>
            <a:endParaRPr lang="en-US" dirty="0"/>
          </a:p>
        </p:txBody>
      </p:sp>
      <p:pic>
        <p:nvPicPr>
          <p:cNvPr id="11" name="Content Placeholder 10">
            <a:extLst>
              <a:ext uri="{FF2B5EF4-FFF2-40B4-BE49-F238E27FC236}">
                <a16:creationId xmlns:a16="http://schemas.microsoft.com/office/drawing/2014/main" id="{845E31C2-0871-4353-8C66-BC3A37EDE047}"/>
              </a:ext>
            </a:extLst>
          </p:cNvPr>
          <p:cNvPicPr>
            <a:picLocks noGrp="1" noChangeAspect="1"/>
          </p:cNvPicPr>
          <p:nvPr>
            <p:ph sz="half" idx="2"/>
          </p:nvPr>
        </p:nvPicPr>
        <p:blipFill>
          <a:blip r:embed="rId2"/>
          <a:stretch>
            <a:fillRect/>
          </a:stretch>
        </p:blipFill>
        <p:spPr>
          <a:xfrm>
            <a:off x="8554275" y="1255236"/>
            <a:ext cx="2876674" cy="1510788"/>
          </a:xfrm>
          <a:prstGeom prst="rect">
            <a:avLst/>
          </a:prstGeom>
        </p:spPr>
      </p:pic>
      <p:pic>
        <p:nvPicPr>
          <p:cNvPr id="12" name="Picture 11">
            <a:extLst>
              <a:ext uri="{FF2B5EF4-FFF2-40B4-BE49-F238E27FC236}">
                <a16:creationId xmlns:a16="http://schemas.microsoft.com/office/drawing/2014/main" id="{8AE595E1-178E-4CBB-975E-323E6AEDE53F}"/>
              </a:ext>
            </a:extLst>
          </p:cNvPr>
          <p:cNvPicPr>
            <a:picLocks noChangeAspect="1"/>
          </p:cNvPicPr>
          <p:nvPr/>
        </p:nvPicPr>
        <p:blipFill>
          <a:blip r:embed="rId3"/>
          <a:stretch>
            <a:fillRect/>
          </a:stretch>
        </p:blipFill>
        <p:spPr>
          <a:xfrm>
            <a:off x="8549746" y="2997526"/>
            <a:ext cx="2881203" cy="1510788"/>
          </a:xfrm>
          <a:prstGeom prst="rect">
            <a:avLst/>
          </a:prstGeom>
        </p:spPr>
      </p:pic>
      <p:pic>
        <p:nvPicPr>
          <p:cNvPr id="13" name="Picture 12">
            <a:extLst>
              <a:ext uri="{FF2B5EF4-FFF2-40B4-BE49-F238E27FC236}">
                <a16:creationId xmlns:a16="http://schemas.microsoft.com/office/drawing/2014/main" id="{FA46E656-FF85-4768-B58C-82A077FCC9E0}"/>
              </a:ext>
            </a:extLst>
          </p:cNvPr>
          <p:cNvPicPr>
            <a:picLocks noChangeAspect="1"/>
          </p:cNvPicPr>
          <p:nvPr/>
        </p:nvPicPr>
        <p:blipFill>
          <a:blip r:embed="rId4"/>
          <a:stretch>
            <a:fillRect/>
          </a:stretch>
        </p:blipFill>
        <p:spPr>
          <a:xfrm>
            <a:off x="8549746" y="4757750"/>
            <a:ext cx="2881203" cy="1472250"/>
          </a:xfrm>
          <a:prstGeom prst="rect">
            <a:avLst/>
          </a:prstGeom>
        </p:spPr>
      </p:pic>
    </p:spTree>
    <p:extLst>
      <p:ext uri="{BB962C8B-B14F-4D97-AF65-F5344CB8AC3E}">
        <p14:creationId xmlns:p14="http://schemas.microsoft.com/office/powerpoint/2010/main" val="1555643616"/>
      </p:ext>
    </p:extLst>
  </p:cSld>
  <p:clrMapOvr>
    <a:masterClrMapping/>
  </p:clrMapOvr>
  <p:transition>
    <p:pull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29301D-4970-46E2-823B-93EE7FBE1F7B}"/>
              </a:ext>
            </a:extLst>
          </p:cNvPr>
          <p:cNvPicPr>
            <a:picLocks noChangeAspect="1"/>
          </p:cNvPicPr>
          <p:nvPr/>
        </p:nvPicPr>
        <p:blipFill>
          <a:blip r:embed="rId2"/>
          <a:stretch>
            <a:fillRect/>
          </a:stretch>
        </p:blipFill>
        <p:spPr>
          <a:xfrm>
            <a:off x="3721264" y="519132"/>
            <a:ext cx="5667375" cy="1800225"/>
          </a:xfrm>
          <a:prstGeom prst="rect">
            <a:avLst/>
          </a:prstGeom>
        </p:spPr>
      </p:pic>
      <p:sp>
        <p:nvSpPr>
          <p:cNvPr id="4" name="TextBox 3">
            <a:extLst>
              <a:ext uri="{FF2B5EF4-FFF2-40B4-BE49-F238E27FC236}">
                <a16:creationId xmlns:a16="http://schemas.microsoft.com/office/drawing/2014/main" id="{FC6DA4B6-8EA6-4774-A1C2-6C1019FC92F0}"/>
              </a:ext>
            </a:extLst>
          </p:cNvPr>
          <p:cNvSpPr txBox="1"/>
          <p:nvPr/>
        </p:nvSpPr>
        <p:spPr>
          <a:xfrm>
            <a:off x="3103575" y="2545705"/>
            <a:ext cx="8335808" cy="3785652"/>
          </a:xfrm>
          <a:prstGeom prst="rect">
            <a:avLst/>
          </a:prstGeom>
          <a:noFill/>
        </p:spPr>
        <p:txBody>
          <a:bodyPr wrap="square">
            <a:spAutoFit/>
          </a:bodyPr>
          <a:lstStyle/>
          <a:p>
            <a:pPr marL="171450" indent="-171450" algn="l">
              <a:buFont typeface="Arial" panose="020B0604020202020204" pitchFamily="34" charset="0"/>
              <a:buChar char="•"/>
            </a:pPr>
            <a:r>
              <a:rPr lang="en-US" sz="2000" b="0" i="0" dirty="0">
                <a:solidFill>
                  <a:srgbClr val="2A2A2A"/>
                </a:solidFill>
                <a:effectLst/>
                <a:latin typeface="+mn-lt"/>
              </a:rPr>
              <a:t>Data from early trials of several Covid-19 vaccines suggest that consumers will need to be prepared for side effects that, while technically mild, could disrupt daily life. A senior Pfizer executive </a:t>
            </a:r>
            <a:r>
              <a:rPr lang="en-US" sz="2000" b="0" i="0" u="none" strike="noStrike" dirty="0">
                <a:solidFill>
                  <a:srgbClr val="3061FF"/>
                </a:solidFill>
                <a:effectLst/>
                <a:latin typeface="+mn-lt"/>
                <a:hlinkClick r:id="rId3"/>
              </a:rPr>
              <a:t>told the news outlet Stat</a:t>
            </a:r>
            <a:r>
              <a:rPr lang="en-US" sz="2000" b="0" i="0" dirty="0">
                <a:solidFill>
                  <a:srgbClr val="2A2A2A"/>
                </a:solidFill>
                <a:effectLst/>
                <a:latin typeface="+mn-lt"/>
              </a:rPr>
              <a:t> that side effects from the company's vaccine appear to be comparable to those of standard adult vaccines but worse than those of the company's pneumonia vaccine, </a:t>
            </a:r>
            <a:r>
              <a:rPr lang="en-US" sz="2000" b="0" i="0" u="none" strike="noStrike" dirty="0">
                <a:solidFill>
                  <a:srgbClr val="3061FF"/>
                </a:solidFill>
                <a:effectLst/>
                <a:latin typeface="+mn-lt"/>
                <a:hlinkClick r:id="rId4"/>
              </a:rPr>
              <a:t>Prevnar</a:t>
            </a:r>
            <a:r>
              <a:rPr lang="en-US" sz="2000" b="0" i="0" dirty="0">
                <a:solidFill>
                  <a:srgbClr val="2A2A2A"/>
                </a:solidFill>
                <a:effectLst/>
                <a:latin typeface="+mn-lt"/>
              </a:rPr>
              <a:t>, or typical flu shots.</a:t>
            </a:r>
          </a:p>
          <a:p>
            <a:pPr marL="342900" indent="-342900" algn="l">
              <a:buFont typeface="Arial" panose="020B0604020202020204" pitchFamily="34" charset="0"/>
              <a:buChar char="•"/>
            </a:pPr>
            <a:endParaRPr lang="en-US" sz="2000" b="0" i="0" dirty="0">
              <a:solidFill>
                <a:srgbClr val="2A2A2A"/>
              </a:solidFill>
              <a:effectLst/>
              <a:latin typeface="+mn-lt"/>
            </a:endParaRPr>
          </a:p>
          <a:p>
            <a:pPr marL="171450" indent="-171450" algn="l">
              <a:buFont typeface="Arial" panose="020B0604020202020204" pitchFamily="34" charset="0"/>
              <a:buChar char="•"/>
            </a:pPr>
            <a:r>
              <a:rPr lang="en-US" sz="2000" b="0" i="0" dirty="0">
                <a:solidFill>
                  <a:srgbClr val="2A2A2A"/>
                </a:solidFill>
                <a:effectLst/>
                <a:latin typeface="+mn-lt"/>
              </a:rPr>
              <a:t>The two-dose Shingrix vaccine, for instance, which protects older adults against the virus that causes painful shingles, results in sore arms in 78 percent of recipients and muscle pain and fatigue in more than 40 percent of those who take it. Prevnar and common flu shots can cause injection-site pain, aches and fever.</a:t>
            </a:r>
          </a:p>
        </p:txBody>
      </p:sp>
      <p:sp>
        <p:nvSpPr>
          <p:cNvPr id="6" name="TextBox 5">
            <a:extLst>
              <a:ext uri="{FF2B5EF4-FFF2-40B4-BE49-F238E27FC236}">
                <a16:creationId xmlns:a16="http://schemas.microsoft.com/office/drawing/2014/main" id="{9FAF6D44-13B2-4D59-AE6A-673F5F1400C6}"/>
              </a:ext>
            </a:extLst>
          </p:cNvPr>
          <p:cNvSpPr txBox="1"/>
          <p:nvPr/>
        </p:nvSpPr>
        <p:spPr>
          <a:xfrm>
            <a:off x="571104" y="2847432"/>
            <a:ext cx="1793168" cy="707886"/>
          </a:xfrm>
          <a:prstGeom prst="rect">
            <a:avLst/>
          </a:prstGeom>
          <a:noFill/>
        </p:spPr>
        <p:txBody>
          <a:bodyPr wrap="square" rtlCol="0">
            <a:spAutoFit/>
          </a:bodyPr>
          <a:lstStyle/>
          <a:p>
            <a:r>
              <a:rPr lang="en-US" sz="2000" dirty="0">
                <a:solidFill>
                  <a:srgbClr val="000000"/>
                </a:solidFill>
                <a:latin typeface="Calibri" panose="020F0502020204030204" pitchFamily="34" charset="0"/>
              </a:rPr>
              <a:t>Foreshadowing possibilities</a:t>
            </a:r>
          </a:p>
        </p:txBody>
      </p:sp>
      <p:sp>
        <p:nvSpPr>
          <p:cNvPr id="7" name="Arrow: Right 6">
            <a:extLst>
              <a:ext uri="{FF2B5EF4-FFF2-40B4-BE49-F238E27FC236}">
                <a16:creationId xmlns:a16="http://schemas.microsoft.com/office/drawing/2014/main" id="{6EBE550C-2ABF-46CE-A666-C1484A13AB4D}"/>
              </a:ext>
            </a:extLst>
          </p:cNvPr>
          <p:cNvSpPr/>
          <p:nvPr/>
        </p:nvSpPr>
        <p:spPr>
          <a:xfrm>
            <a:off x="2394452" y="2959059"/>
            <a:ext cx="599852" cy="32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4E29D1D-49E9-41EE-B2EA-C10E158238F2}"/>
              </a:ext>
            </a:extLst>
          </p:cNvPr>
          <p:cNvSpPr txBox="1"/>
          <p:nvPr/>
        </p:nvSpPr>
        <p:spPr>
          <a:xfrm>
            <a:off x="571104" y="1162214"/>
            <a:ext cx="1873176" cy="707886"/>
          </a:xfrm>
          <a:prstGeom prst="rect">
            <a:avLst/>
          </a:prstGeom>
          <a:noFill/>
        </p:spPr>
        <p:txBody>
          <a:bodyPr wrap="square" rtlCol="0">
            <a:spAutoFit/>
          </a:bodyPr>
          <a:lstStyle/>
          <a:p>
            <a:r>
              <a:rPr lang="en-US" sz="2000" dirty="0">
                <a:solidFill>
                  <a:srgbClr val="000000"/>
                </a:solidFill>
                <a:latin typeface="Calibri" panose="020F0502020204030204" pitchFamily="34" charset="0"/>
              </a:rPr>
              <a:t>Helpful framing and context</a:t>
            </a:r>
          </a:p>
        </p:txBody>
      </p:sp>
      <p:sp>
        <p:nvSpPr>
          <p:cNvPr id="10" name="Arrow: Right 9">
            <a:extLst>
              <a:ext uri="{FF2B5EF4-FFF2-40B4-BE49-F238E27FC236}">
                <a16:creationId xmlns:a16="http://schemas.microsoft.com/office/drawing/2014/main" id="{8E25730B-08EE-4932-BED1-7E5FAFA0FB87}"/>
              </a:ext>
            </a:extLst>
          </p:cNvPr>
          <p:cNvSpPr/>
          <p:nvPr/>
        </p:nvSpPr>
        <p:spPr>
          <a:xfrm>
            <a:off x="2712215" y="1387731"/>
            <a:ext cx="599852" cy="32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91AAC7-4D3B-40A2-808D-5138A688859A}"/>
              </a:ext>
            </a:extLst>
          </p:cNvPr>
          <p:cNvSpPr txBox="1"/>
          <p:nvPr/>
        </p:nvSpPr>
        <p:spPr>
          <a:xfrm>
            <a:off x="571104" y="4785992"/>
            <a:ext cx="1629492" cy="1323439"/>
          </a:xfrm>
          <a:prstGeom prst="rect">
            <a:avLst/>
          </a:prstGeom>
          <a:noFill/>
        </p:spPr>
        <p:txBody>
          <a:bodyPr wrap="square" rtlCol="0">
            <a:spAutoFit/>
          </a:bodyPr>
          <a:lstStyle/>
          <a:p>
            <a:r>
              <a:rPr lang="en-US" sz="2000" dirty="0">
                <a:solidFill>
                  <a:schemeClr val="tx2">
                    <a:lumMod val="50000"/>
                  </a:schemeClr>
                </a:solidFill>
                <a:latin typeface="Calibri" panose="020F0502020204030204"/>
              </a:rPr>
              <a:t>Helpful context, Guide expectations</a:t>
            </a:r>
            <a:endParaRPr lang="en-US" dirty="0">
              <a:solidFill>
                <a:schemeClr val="tx2">
                  <a:lumMod val="50000"/>
                </a:schemeClr>
              </a:solidFill>
              <a:latin typeface="Calibri" panose="020F0502020204030204" pitchFamily="34" charset="0"/>
            </a:endParaRPr>
          </a:p>
        </p:txBody>
      </p:sp>
      <p:sp>
        <p:nvSpPr>
          <p:cNvPr id="15" name="Arrow: Right 14">
            <a:extLst>
              <a:ext uri="{FF2B5EF4-FFF2-40B4-BE49-F238E27FC236}">
                <a16:creationId xmlns:a16="http://schemas.microsoft.com/office/drawing/2014/main" id="{47D4F35A-1CAF-4B73-A2AE-F92FC5CD725E}"/>
              </a:ext>
            </a:extLst>
          </p:cNvPr>
          <p:cNvSpPr/>
          <p:nvPr/>
        </p:nvSpPr>
        <p:spPr>
          <a:xfrm>
            <a:off x="2352159" y="4825626"/>
            <a:ext cx="599852" cy="324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animBg="1"/>
      <p:bldP spid="11" grpId="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10401A-6D48-4079-B8F6-6E676463BB3F}"/>
              </a:ext>
            </a:extLst>
          </p:cNvPr>
          <p:cNvSpPr txBox="1"/>
          <p:nvPr/>
        </p:nvSpPr>
        <p:spPr>
          <a:xfrm>
            <a:off x="2751984" y="521160"/>
            <a:ext cx="8553896" cy="5170646"/>
          </a:xfrm>
          <a:prstGeom prst="rect">
            <a:avLst/>
          </a:prstGeom>
          <a:noFill/>
        </p:spPr>
        <p:txBody>
          <a:bodyPr wrap="square">
            <a:spAutoFit/>
          </a:bodyPr>
          <a:lstStyle/>
          <a:p>
            <a:pPr algn="l"/>
            <a:r>
              <a:rPr lang="en-US" sz="2200" b="0" i="0" dirty="0">
                <a:solidFill>
                  <a:srgbClr val="2A2A2A"/>
                </a:solidFill>
                <a:effectLst/>
                <a:latin typeface="PublicoText"/>
              </a:rPr>
              <a:t>How public health experts explain such effects is important, Omer said. "There's evidence that suggests that if you frame pain as a proxy of effectiveness, it's helpful," he said. "If it's hurting a little, it's working.“</a:t>
            </a:r>
          </a:p>
          <a:p>
            <a:pPr algn="l"/>
            <a:endParaRPr lang="en-US" sz="2200" b="0" i="0" dirty="0">
              <a:solidFill>
                <a:srgbClr val="2A2A2A"/>
              </a:solidFill>
              <a:effectLst/>
              <a:latin typeface="PublicoText"/>
            </a:endParaRPr>
          </a:p>
          <a:p>
            <a:pPr algn="l"/>
            <a:r>
              <a:rPr lang="en-US" sz="2200" b="0" i="0" dirty="0">
                <a:solidFill>
                  <a:srgbClr val="2A2A2A"/>
                </a:solidFill>
                <a:effectLst/>
                <a:latin typeface="PublicoText"/>
              </a:rPr>
              <a:t>At the same time, good communication will help consumers plan for such effects. A Covid-19 vaccine is expected to be distributed first to health care staffers and other essential workers, who may not be able to work if they feel sick, said Dr. Eli </a:t>
            </a:r>
            <a:r>
              <a:rPr lang="en-US" sz="2200" b="0" i="0" dirty="0" err="1">
                <a:solidFill>
                  <a:srgbClr val="2A2A2A"/>
                </a:solidFill>
                <a:effectLst/>
                <a:latin typeface="PublicoText"/>
              </a:rPr>
              <a:t>Perencevich</a:t>
            </a:r>
            <a:r>
              <a:rPr lang="en-US" sz="2200" b="0" i="0" dirty="0">
                <a:solidFill>
                  <a:srgbClr val="2A2A2A"/>
                </a:solidFill>
                <a:effectLst/>
                <a:latin typeface="PublicoText"/>
              </a:rPr>
              <a:t>, a professor of internal medicine and epidemiology at University of Iowa Health Care.</a:t>
            </a:r>
          </a:p>
          <a:p>
            <a:pPr algn="l"/>
            <a:endParaRPr lang="en-US" sz="2200" b="0" i="0" dirty="0">
              <a:solidFill>
                <a:srgbClr val="2A2A2A"/>
              </a:solidFill>
              <a:effectLst/>
              <a:latin typeface="PublicoText"/>
            </a:endParaRPr>
          </a:p>
          <a:p>
            <a:pPr algn="l"/>
            <a:r>
              <a:rPr lang="en-US" sz="2200" b="0" i="0" dirty="0">
                <a:solidFill>
                  <a:srgbClr val="2A2A2A"/>
                </a:solidFill>
                <a:effectLst/>
                <a:latin typeface="PublicoText"/>
              </a:rPr>
              <a:t>"A lot of folks don't have sick leave. A lot of our essential workers don't have health insurance," he said, suggesting that essential workers should be granted three days of paid leave after they're vaccinated. "These are the things a well-functioning government should provide for to get our economy going again."</a:t>
            </a:r>
          </a:p>
        </p:txBody>
      </p:sp>
      <p:sp>
        <p:nvSpPr>
          <p:cNvPr id="6" name="TextBox 5">
            <a:extLst>
              <a:ext uri="{FF2B5EF4-FFF2-40B4-BE49-F238E27FC236}">
                <a16:creationId xmlns:a16="http://schemas.microsoft.com/office/drawing/2014/main" id="{E273AEF2-F09D-49E4-8F41-D85CDC039E3D}"/>
              </a:ext>
            </a:extLst>
          </p:cNvPr>
          <p:cNvSpPr txBox="1"/>
          <p:nvPr/>
        </p:nvSpPr>
        <p:spPr>
          <a:xfrm>
            <a:off x="571104" y="605258"/>
            <a:ext cx="1017744" cy="707886"/>
          </a:xfrm>
          <a:prstGeom prst="rect">
            <a:avLst/>
          </a:prstGeom>
          <a:noFill/>
        </p:spPr>
        <p:txBody>
          <a:bodyPr wrap="square" rtlCol="0">
            <a:spAutoFit/>
          </a:bodyPr>
          <a:lstStyle/>
          <a:p>
            <a:r>
              <a:rPr lang="en-US" sz="2000" dirty="0">
                <a:solidFill>
                  <a:srgbClr val="000000"/>
                </a:solidFill>
                <a:latin typeface="Calibri" panose="020F0502020204030204" pitchFamily="34" charset="0"/>
              </a:rPr>
              <a:t>Helpful framing</a:t>
            </a:r>
          </a:p>
        </p:txBody>
      </p:sp>
      <p:sp>
        <p:nvSpPr>
          <p:cNvPr id="7" name="TextBox 6">
            <a:extLst>
              <a:ext uri="{FF2B5EF4-FFF2-40B4-BE49-F238E27FC236}">
                <a16:creationId xmlns:a16="http://schemas.microsoft.com/office/drawing/2014/main" id="{D55AAB18-42E3-4C84-B3D3-ED3F278AB816}"/>
              </a:ext>
            </a:extLst>
          </p:cNvPr>
          <p:cNvSpPr txBox="1"/>
          <p:nvPr/>
        </p:nvSpPr>
        <p:spPr>
          <a:xfrm flipH="1">
            <a:off x="546021" y="1889967"/>
            <a:ext cx="1453920" cy="1015663"/>
          </a:xfrm>
          <a:prstGeom prst="rect">
            <a:avLst/>
          </a:prstGeom>
          <a:noFill/>
        </p:spPr>
        <p:txBody>
          <a:bodyPr wrap="square" rtlCol="0">
            <a:spAutoFit/>
          </a:bodyPr>
          <a:lstStyle/>
          <a:p>
            <a:r>
              <a:rPr lang="en-US" sz="2000" dirty="0">
                <a:solidFill>
                  <a:srgbClr val="000000"/>
                </a:solidFill>
                <a:latin typeface="Calibri" panose="020F0502020204030204" pitchFamily="34" charset="0"/>
              </a:rPr>
              <a:t>Tailor to patient’s </a:t>
            </a:r>
            <a:r>
              <a:rPr lang="en-US" sz="2000" dirty="0" err="1">
                <a:solidFill>
                  <a:srgbClr val="000000"/>
                </a:solidFill>
                <a:latin typeface="Calibri" panose="020F0502020204030204" pitchFamily="34" charset="0"/>
              </a:rPr>
              <a:t>lifesituation</a:t>
            </a:r>
            <a:endParaRPr lang="en-US" sz="200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D74F0416-84C0-43EA-A29A-87973221A2FB}"/>
              </a:ext>
            </a:extLst>
          </p:cNvPr>
          <p:cNvSpPr txBox="1"/>
          <p:nvPr/>
        </p:nvSpPr>
        <p:spPr>
          <a:xfrm>
            <a:off x="454815" y="3622856"/>
            <a:ext cx="1841632" cy="1631216"/>
          </a:xfrm>
          <a:prstGeom prst="rect">
            <a:avLst/>
          </a:prstGeom>
          <a:noFill/>
        </p:spPr>
        <p:txBody>
          <a:bodyPr wrap="square" rtlCol="0">
            <a:spAutoFit/>
          </a:bodyPr>
          <a:lstStyle/>
          <a:p>
            <a:r>
              <a:rPr lang="en-US" sz="2000" dirty="0">
                <a:solidFill>
                  <a:srgbClr val="000000"/>
                </a:solidFill>
                <a:latin typeface="Calibri" panose="020F0502020204030204" pitchFamily="34" charset="0"/>
              </a:rPr>
              <a:t>Address and remove barriers / provide incentives</a:t>
            </a:r>
          </a:p>
        </p:txBody>
      </p:sp>
      <p:sp>
        <p:nvSpPr>
          <p:cNvPr id="9" name="Arrow: Right 8">
            <a:extLst>
              <a:ext uri="{FF2B5EF4-FFF2-40B4-BE49-F238E27FC236}">
                <a16:creationId xmlns:a16="http://schemas.microsoft.com/office/drawing/2014/main" id="{BC122C4D-AE9B-4197-9D99-FD7477935413}"/>
              </a:ext>
            </a:extLst>
          </p:cNvPr>
          <p:cNvSpPr/>
          <p:nvPr/>
        </p:nvSpPr>
        <p:spPr>
          <a:xfrm>
            <a:off x="1855400" y="763480"/>
            <a:ext cx="726960" cy="242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5F729A6-2C1B-478F-BB14-6CFD3A49DA4A}"/>
              </a:ext>
            </a:extLst>
          </p:cNvPr>
          <p:cNvSpPr/>
          <p:nvPr/>
        </p:nvSpPr>
        <p:spPr>
          <a:xfrm>
            <a:off x="1855400" y="2047776"/>
            <a:ext cx="726960" cy="242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55AE70A-C9E7-4F75-96E4-A829277FE577}"/>
              </a:ext>
            </a:extLst>
          </p:cNvPr>
          <p:cNvSpPr/>
          <p:nvPr/>
        </p:nvSpPr>
        <p:spPr>
          <a:xfrm>
            <a:off x="1932967" y="3996070"/>
            <a:ext cx="726960" cy="242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1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D99A56-B38B-4694-9F2B-A4D7207CA096}"/>
              </a:ext>
            </a:extLst>
          </p:cNvPr>
          <p:cNvSpPr>
            <a:spLocks noGrp="1"/>
          </p:cNvSpPr>
          <p:nvPr>
            <p:ph type="title"/>
          </p:nvPr>
        </p:nvSpPr>
        <p:spPr>
          <a:xfrm>
            <a:off x="479425" y="365125"/>
            <a:ext cx="10874375" cy="1367635"/>
          </a:xfrm>
        </p:spPr>
        <p:txBody>
          <a:bodyPr>
            <a:normAutofit fontScale="90000"/>
          </a:bodyPr>
          <a:lstStyle/>
          <a:p>
            <a:pPr>
              <a:defRPr/>
            </a:pPr>
            <a:r>
              <a:rPr lang="en-US" sz="3200" dirty="0">
                <a:solidFill>
                  <a:schemeClr val="tx2">
                    <a:lumMod val="50000"/>
                  </a:schemeClr>
                </a:solidFill>
              </a:rPr>
              <a:t>Draw upon what we’ve learned from influenza vaccination hesitancy and declination; similar beliefs are happening with COVID-19 vaccination, including. . .</a:t>
            </a:r>
          </a:p>
        </p:txBody>
      </p:sp>
      <p:sp>
        <p:nvSpPr>
          <p:cNvPr id="6" name="Content Placeholder 5">
            <a:extLst>
              <a:ext uri="{FF2B5EF4-FFF2-40B4-BE49-F238E27FC236}">
                <a16:creationId xmlns:a16="http://schemas.microsoft.com/office/drawing/2014/main" id="{912B5B17-3236-40FD-84E5-ECDC071490D1}"/>
              </a:ext>
            </a:extLst>
          </p:cNvPr>
          <p:cNvSpPr>
            <a:spLocks noGrp="1"/>
          </p:cNvSpPr>
          <p:nvPr>
            <p:ph sz="half" idx="2"/>
          </p:nvPr>
        </p:nvSpPr>
        <p:spPr>
          <a:xfrm>
            <a:off x="545873" y="1926616"/>
            <a:ext cx="10805579" cy="4167904"/>
          </a:xfrm>
        </p:spPr>
        <p:txBody>
          <a:bodyPr>
            <a:normAutofit/>
          </a:bodyPr>
          <a:lstStyle/>
          <a:p>
            <a:pPr>
              <a:defRPr/>
            </a:pPr>
            <a:r>
              <a:rPr lang="en-US" sz="2300" dirty="0"/>
              <a:t>Perceiving or believing COVID-19 is a “manageable” illness and/or severe illness from influenza is very unlikely – including as a result of personal experience with COVID-19. </a:t>
            </a:r>
          </a:p>
          <a:p>
            <a:pPr>
              <a:defRPr/>
            </a:pPr>
            <a:r>
              <a:rPr lang="en-US" sz="2300" dirty="0"/>
              <a:t>Not knowing or believing that COVID-19 vaccination recommendations apply to people like them or that they needed protection from COVID-19.</a:t>
            </a:r>
          </a:p>
          <a:p>
            <a:pPr>
              <a:defRPr/>
            </a:pPr>
            <a:r>
              <a:rPr lang="en-US" sz="2300" dirty="0"/>
              <a:t>Believing other measures are equally or more effective than COVID-19 vaccination (e.g., one’s lifestyle, hand washing, diet, vitamins, avoiding people who are sick).</a:t>
            </a:r>
          </a:p>
          <a:p>
            <a:pPr>
              <a:defRPr/>
            </a:pPr>
            <a:r>
              <a:rPr lang="en-US" sz="2300" dirty="0"/>
              <a:t>Perceiving or believing that COVID-19 vaccines are not very effective – and/or that unless duration protection is long, they are not worth getting</a:t>
            </a:r>
          </a:p>
          <a:p>
            <a:pPr>
              <a:defRPr/>
            </a:pPr>
            <a:r>
              <a:rPr lang="en-US" sz="2300" dirty="0"/>
              <a:t>Believing that COVID-19 vaccination would cause undesired effects</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EA4A3-E018-4B6C-9A78-1D45A7D556CF}"/>
              </a:ext>
            </a:extLst>
          </p:cNvPr>
          <p:cNvSpPr>
            <a:spLocks noGrp="1"/>
          </p:cNvSpPr>
          <p:nvPr>
            <p:ph type="title"/>
          </p:nvPr>
        </p:nvSpPr>
        <p:spPr>
          <a:xfrm>
            <a:off x="3578666" y="440249"/>
            <a:ext cx="5034667" cy="643502"/>
          </a:xfrm>
        </p:spPr>
        <p:txBody>
          <a:bodyPr/>
          <a:lstStyle/>
          <a:p>
            <a:pPr algn="ctr"/>
            <a:r>
              <a:rPr lang="en-US" dirty="0"/>
              <a:t>Important definitions</a:t>
            </a:r>
          </a:p>
        </p:txBody>
      </p:sp>
      <p:sp>
        <p:nvSpPr>
          <p:cNvPr id="4" name="Content Placeholder 3">
            <a:extLst>
              <a:ext uri="{FF2B5EF4-FFF2-40B4-BE49-F238E27FC236}">
                <a16:creationId xmlns:a16="http://schemas.microsoft.com/office/drawing/2014/main" id="{63CAF0A6-AEA5-43AC-B84F-C6B92B1B6CFF}"/>
              </a:ext>
            </a:extLst>
          </p:cNvPr>
          <p:cNvSpPr>
            <a:spLocks noGrp="1"/>
          </p:cNvSpPr>
          <p:nvPr>
            <p:ph idx="1"/>
          </p:nvPr>
        </p:nvSpPr>
        <p:spPr>
          <a:xfrm>
            <a:off x="762000" y="1197429"/>
            <a:ext cx="10668000" cy="4898571"/>
          </a:xfrm>
        </p:spPr>
        <p:txBody>
          <a:bodyPr/>
          <a:lstStyle/>
          <a:p>
            <a:r>
              <a:rPr lang="en-US" sz="2800" b="1" dirty="0"/>
              <a:t>Hesitancy</a:t>
            </a:r>
            <a:r>
              <a:rPr lang="en-US" sz="2800" dirty="0"/>
              <a:t> – as in “vaccine hesitancy” or “vaccination hesitancy” </a:t>
            </a:r>
          </a:p>
          <a:p>
            <a:pPr lvl="1"/>
            <a:r>
              <a:rPr lang="en-US" sz="2400" dirty="0"/>
              <a:t>One’s willingness or reluctance to get a recommended vaccine or vaccination </a:t>
            </a:r>
          </a:p>
          <a:p>
            <a:r>
              <a:rPr lang="en-US" sz="2800" b="1" dirty="0"/>
              <a:t>Confidence</a:t>
            </a:r>
            <a:r>
              <a:rPr lang="en-US" sz="2800" dirty="0"/>
              <a:t> – as in “vaccine confidence” or “vaccination confidence”</a:t>
            </a:r>
          </a:p>
          <a:p>
            <a:pPr lvl="1"/>
            <a:r>
              <a:rPr lang="en-US" sz="2400" dirty="0"/>
              <a:t>One’s faith or strength of belief that receiving a recommended vaccine or vaccination will result in significant benefit(s) and very little likelihood of bad or negative outcomes (e.g., immediate reactions, adverse events)</a:t>
            </a:r>
          </a:p>
          <a:p>
            <a:pPr lvl="1"/>
            <a:r>
              <a:rPr lang="en-US" sz="2400" dirty="0"/>
              <a:t>A strong belief that the benefits of receiving a recommended vaccine or vaccination far exceeds any possible risks</a:t>
            </a:r>
          </a:p>
          <a:p>
            <a:r>
              <a:rPr lang="en-US" sz="2800" b="1" dirty="0"/>
              <a:t>Acceptance</a:t>
            </a:r>
            <a:r>
              <a:rPr lang="en-US" sz="2800" dirty="0"/>
              <a:t> – as in “vaccine acceptance” or “vaccination acceptance”</a:t>
            </a:r>
          </a:p>
          <a:p>
            <a:pPr lvl="1"/>
            <a:r>
              <a:rPr lang="en-US" sz="2134" dirty="0"/>
              <a:t>Agreeing to receive a recommended vaccine</a:t>
            </a:r>
          </a:p>
          <a:p>
            <a:pPr lvl="1"/>
            <a:r>
              <a:rPr lang="en-US" sz="2134" dirty="0"/>
              <a:t>Getting vaccinated</a:t>
            </a:r>
          </a:p>
        </p:txBody>
      </p:sp>
      <p:sp>
        <p:nvSpPr>
          <p:cNvPr id="2" name="Slide Number Placeholder 1">
            <a:extLst>
              <a:ext uri="{FF2B5EF4-FFF2-40B4-BE49-F238E27FC236}">
                <a16:creationId xmlns:a16="http://schemas.microsoft.com/office/drawing/2014/main" id="{656A9AE6-0B8F-493D-BCB2-7DEF1E424ECC}"/>
              </a:ext>
            </a:extLst>
          </p:cNvPr>
          <p:cNvSpPr>
            <a:spLocks noGrp="1"/>
          </p:cNvSpPr>
          <p:nvPr>
            <p:ph type="sldNum" sz="quarter" idx="4"/>
          </p:nvPr>
        </p:nvSpPr>
        <p:spPr/>
        <p:txBody>
          <a:bodyPr/>
          <a:lstStyle/>
          <a:p>
            <a:fld id="{11EC18AE-5831-5845-B137-5B56E031790C}" type="slidenum">
              <a:rPr lang="en-US" smtClean="0"/>
              <a:pPr/>
              <a:t>3</a:t>
            </a:fld>
            <a:endParaRPr lang="en-US" dirty="0"/>
          </a:p>
        </p:txBody>
      </p:sp>
    </p:spTree>
    <p:extLst>
      <p:ext uri="{BB962C8B-B14F-4D97-AF65-F5344CB8AC3E}">
        <p14:creationId xmlns:p14="http://schemas.microsoft.com/office/powerpoint/2010/main" val="1673980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E7D94B-CE3D-4522-A906-8CB8EE7829FD}"/>
              </a:ext>
            </a:extLst>
          </p:cNvPr>
          <p:cNvSpPr txBox="1"/>
          <p:nvPr/>
        </p:nvSpPr>
        <p:spPr>
          <a:xfrm>
            <a:off x="958816" y="399547"/>
            <a:ext cx="9595872" cy="830997"/>
          </a:xfrm>
          <a:prstGeom prst="rect">
            <a:avLst/>
          </a:prstGeom>
          <a:noFill/>
        </p:spPr>
        <p:txBody>
          <a:bodyPr wrap="square">
            <a:spAutoFit/>
          </a:bodyPr>
          <a:lstStyle/>
          <a:p>
            <a:r>
              <a:rPr lang="en-US" sz="2400" dirty="0">
                <a:solidFill>
                  <a:schemeClr val="tx2">
                    <a:lumMod val="50000"/>
                  </a:schemeClr>
                </a:solidFill>
              </a:rPr>
              <a:t>Look for, develop, utilize, and make visible COVID-19 vaccine and vaccination communication resources and advice/exampl</a:t>
            </a:r>
            <a:r>
              <a:rPr lang="en-US" sz="2400" dirty="0"/>
              <a:t>es</a:t>
            </a:r>
          </a:p>
        </p:txBody>
      </p:sp>
      <p:pic>
        <p:nvPicPr>
          <p:cNvPr id="4" name="Picture 3">
            <a:extLst>
              <a:ext uri="{FF2B5EF4-FFF2-40B4-BE49-F238E27FC236}">
                <a16:creationId xmlns:a16="http://schemas.microsoft.com/office/drawing/2014/main" id="{C6DED7AF-9419-4E8B-807C-C47139AC7B00}"/>
              </a:ext>
            </a:extLst>
          </p:cNvPr>
          <p:cNvPicPr>
            <a:picLocks noChangeAspect="1"/>
          </p:cNvPicPr>
          <p:nvPr/>
        </p:nvPicPr>
        <p:blipFill>
          <a:blip r:embed="rId2"/>
          <a:stretch>
            <a:fillRect/>
          </a:stretch>
        </p:blipFill>
        <p:spPr>
          <a:xfrm>
            <a:off x="4060512" y="1376430"/>
            <a:ext cx="3533775" cy="504825"/>
          </a:xfrm>
          <a:prstGeom prst="rect">
            <a:avLst/>
          </a:prstGeom>
        </p:spPr>
      </p:pic>
      <p:pic>
        <p:nvPicPr>
          <p:cNvPr id="5" name="Picture 4">
            <a:extLst>
              <a:ext uri="{FF2B5EF4-FFF2-40B4-BE49-F238E27FC236}">
                <a16:creationId xmlns:a16="http://schemas.microsoft.com/office/drawing/2014/main" id="{AA5BD787-416A-473A-9C54-B66F65FCFFFE}"/>
              </a:ext>
            </a:extLst>
          </p:cNvPr>
          <p:cNvPicPr>
            <a:picLocks noChangeAspect="1"/>
          </p:cNvPicPr>
          <p:nvPr/>
        </p:nvPicPr>
        <p:blipFill>
          <a:blip r:embed="rId3"/>
          <a:stretch>
            <a:fillRect/>
          </a:stretch>
        </p:blipFill>
        <p:spPr>
          <a:xfrm>
            <a:off x="2509664" y="1881255"/>
            <a:ext cx="7305675" cy="2276475"/>
          </a:xfrm>
          <a:prstGeom prst="rect">
            <a:avLst/>
          </a:prstGeom>
        </p:spPr>
      </p:pic>
      <p:pic>
        <p:nvPicPr>
          <p:cNvPr id="7" name="Picture 6">
            <a:extLst>
              <a:ext uri="{FF2B5EF4-FFF2-40B4-BE49-F238E27FC236}">
                <a16:creationId xmlns:a16="http://schemas.microsoft.com/office/drawing/2014/main" id="{EFB351D0-25B1-41FE-8684-BEEA3E7A470A}"/>
              </a:ext>
            </a:extLst>
          </p:cNvPr>
          <p:cNvPicPr>
            <a:picLocks noChangeAspect="1"/>
          </p:cNvPicPr>
          <p:nvPr/>
        </p:nvPicPr>
        <p:blipFill>
          <a:blip r:embed="rId4"/>
          <a:stretch>
            <a:fillRect/>
          </a:stretch>
        </p:blipFill>
        <p:spPr>
          <a:xfrm>
            <a:off x="2655056" y="4223811"/>
            <a:ext cx="6667500" cy="914400"/>
          </a:xfrm>
          <a:prstGeom prst="rect">
            <a:avLst/>
          </a:prstGeom>
        </p:spPr>
      </p:pic>
      <p:pic>
        <p:nvPicPr>
          <p:cNvPr id="8" name="Picture 7">
            <a:extLst>
              <a:ext uri="{FF2B5EF4-FFF2-40B4-BE49-F238E27FC236}">
                <a16:creationId xmlns:a16="http://schemas.microsoft.com/office/drawing/2014/main" id="{F64DBFC2-CE07-4AC8-922C-83B3DEF8A575}"/>
              </a:ext>
            </a:extLst>
          </p:cNvPr>
          <p:cNvPicPr>
            <a:picLocks noChangeAspect="1"/>
          </p:cNvPicPr>
          <p:nvPr/>
        </p:nvPicPr>
        <p:blipFill>
          <a:blip r:embed="rId5"/>
          <a:stretch>
            <a:fillRect/>
          </a:stretch>
        </p:blipFill>
        <p:spPr>
          <a:xfrm>
            <a:off x="2781299" y="5222168"/>
            <a:ext cx="6629400" cy="914400"/>
          </a:xfrm>
          <a:prstGeom prst="rect">
            <a:avLst/>
          </a:prstGeom>
        </p:spPr>
      </p:pic>
    </p:spTree>
    <p:extLst>
      <p:ext uri="{BB962C8B-B14F-4D97-AF65-F5344CB8AC3E}">
        <p14:creationId xmlns:p14="http://schemas.microsoft.com/office/powerpoint/2010/main" val="1212139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3517DC-EF96-4C2A-9A8F-FEEDD88F92A2}"/>
              </a:ext>
            </a:extLst>
          </p:cNvPr>
          <p:cNvSpPr txBox="1"/>
          <p:nvPr/>
        </p:nvSpPr>
        <p:spPr>
          <a:xfrm>
            <a:off x="825474" y="1732760"/>
            <a:ext cx="10225904" cy="3785652"/>
          </a:xfrm>
          <a:prstGeom prst="rect">
            <a:avLst/>
          </a:prstGeom>
          <a:noFill/>
        </p:spPr>
        <p:txBody>
          <a:bodyPr wrap="square">
            <a:spAutoFit/>
          </a:bodyPr>
          <a:lstStyle/>
          <a:p>
            <a:pPr algn="l"/>
            <a:r>
              <a:rPr lang="en-US" b="0" i="0" dirty="0">
                <a:solidFill>
                  <a:srgbClr val="2A2A2A"/>
                </a:solidFill>
                <a:effectLst/>
                <a:latin typeface="PublicoText"/>
              </a:rPr>
              <a:t>The best communication can occur once full data from the Pfizer trial and others are presented, said Dr. Paul Offit, a </a:t>
            </a:r>
            <a:r>
              <a:rPr lang="en-US" b="0" i="0" dirty="0" err="1">
                <a:solidFill>
                  <a:srgbClr val="2A2A2A"/>
                </a:solidFill>
                <a:effectLst/>
                <a:latin typeface="PublicoText"/>
              </a:rPr>
              <a:t>vaccinologist</a:t>
            </a:r>
            <a:r>
              <a:rPr lang="en-US" b="0" i="0" dirty="0">
                <a:solidFill>
                  <a:srgbClr val="2A2A2A"/>
                </a:solidFill>
                <a:effectLst/>
                <a:latin typeface="PublicoText"/>
              </a:rPr>
              <a:t> at Children's Hospital of Philadelphia who sits on the Food and Drug Administration's </a:t>
            </a:r>
            <a:r>
              <a:rPr lang="en-US" b="0" i="0" u="none" strike="noStrike" dirty="0">
                <a:solidFill>
                  <a:srgbClr val="3061FF"/>
                </a:solidFill>
                <a:effectLst/>
                <a:latin typeface="PublicoText"/>
                <a:hlinkClick r:id="rId2"/>
              </a:rPr>
              <a:t>advisory board</a:t>
            </a:r>
            <a:r>
              <a:rPr lang="en-US" b="0" i="0" dirty="0">
                <a:solidFill>
                  <a:srgbClr val="2A2A2A"/>
                </a:solidFill>
                <a:effectLst/>
                <a:latin typeface="PublicoText"/>
              </a:rPr>
              <a:t> considering Covid-19 vaccines.</a:t>
            </a:r>
          </a:p>
          <a:p>
            <a:pPr algn="l"/>
            <a:endParaRPr lang="en-US" b="0" i="0" dirty="0">
              <a:solidFill>
                <a:srgbClr val="2A2A2A"/>
              </a:solidFill>
              <a:effectLst/>
              <a:latin typeface="PublicoText"/>
            </a:endParaRPr>
          </a:p>
          <a:p>
            <a:pPr algn="l"/>
            <a:r>
              <a:rPr lang="en-US" b="0" i="0" dirty="0">
                <a:solidFill>
                  <a:srgbClr val="2A2A2A"/>
                </a:solidFill>
                <a:effectLst/>
                <a:latin typeface="PublicoText"/>
              </a:rPr>
              <a:t>"When you look at those data, you can more accurately define what groups of people are most likely to have side effects, what the efficacy is, what we know about how long the efficacy lasts, what we know about how long the safety data have been tested," he said. "I think you have to get ready to communicate that. You can start getting ready now."</a:t>
            </a:r>
          </a:p>
        </p:txBody>
      </p:sp>
      <p:sp>
        <p:nvSpPr>
          <p:cNvPr id="4" name="TextBox 3">
            <a:extLst>
              <a:ext uri="{FF2B5EF4-FFF2-40B4-BE49-F238E27FC236}">
                <a16:creationId xmlns:a16="http://schemas.microsoft.com/office/drawing/2014/main" id="{52768600-23FB-4CCB-B218-D2FDC3D5F3E7}"/>
              </a:ext>
            </a:extLst>
          </p:cNvPr>
          <p:cNvSpPr txBox="1"/>
          <p:nvPr/>
        </p:nvSpPr>
        <p:spPr>
          <a:xfrm>
            <a:off x="813425" y="618088"/>
            <a:ext cx="9886656" cy="830997"/>
          </a:xfrm>
          <a:prstGeom prst="rect">
            <a:avLst/>
          </a:prstGeom>
          <a:noFill/>
        </p:spPr>
        <p:txBody>
          <a:bodyPr wrap="square" rtlCol="0">
            <a:spAutoFit/>
          </a:bodyPr>
          <a:lstStyle/>
          <a:p>
            <a:r>
              <a:rPr lang="en-US" dirty="0">
                <a:solidFill>
                  <a:srgbClr val="000000"/>
                </a:solidFill>
                <a:latin typeface="Calibri" panose="020F0502020204030204" pitchFamily="34" charset="0"/>
              </a:rPr>
              <a:t>Remember, COVID-19 vaccine information will be evolving and changing in the weeks and months ahead. </a:t>
            </a:r>
          </a:p>
        </p:txBody>
      </p:sp>
    </p:spTree>
    <p:extLst>
      <p:ext uri="{BB962C8B-B14F-4D97-AF65-F5344CB8AC3E}">
        <p14:creationId xmlns:p14="http://schemas.microsoft.com/office/powerpoint/2010/main" val="1775035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60EE13A-D901-40F5-B8FC-B794E536E3D5}"/>
              </a:ext>
            </a:extLst>
          </p:cNvPr>
          <p:cNvSpPr txBox="1">
            <a:spLocks/>
          </p:cNvSpPr>
          <p:nvPr/>
        </p:nvSpPr>
        <p:spPr>
          <a:xfrm>
            <a:off x="813424" y="1248120"/>
            <a:ext cx="10177440" cy="2321494"/>
          </a:xfrm>
          <a:prstGeom prst="rect">
            <a:avLst/>
          </a:prstGeom>
          <a:noFill/>
        </p:spPr>
        <p:txBody>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anose="020F0502020204030204" pitchFamily="34" charset="0"/>
              </a:defRPr>
            </a:lvl2pPr>
            <a:lvl3pPr algn="l" rtl="0" eaLnBrk="0" fontAlgn="base" hangingPunct="0">
              <a:spcBef>
                <a:spcPct val="0"/>
              </a:spcBef>
              <a:spcAft>
                <a:spcPct val="0"/>
              </a:spcAft>
              <a:defRPr sz="2800" b="1">
                <a:solidFill>
                  <a:schemeClr val="tx1"/>
                </a:solidFill>
                <a:latin typeface="Calibri" panose="020F0502020204030204" pitchFamily="34" charset="0"/>
              </a:defRPr>
            </a:lvl3pPr>
            <a:lvl4pPr algn="l" rtl="0" eaLnBrk="0" fontAlgn="base" hangingPunct="0">
              <a:spcBef>
                <a:spcPct val="0"/>
              </a:spcBef>
              <a:spcAft>
                <a:spcPct val="0"/>
              </a:spcAft>
              <a:defRPr sz="2800" b="1">
                <a:solidFill>
                  <a:schemeClr val="tx1"/>
                </a:solidFill>
                <a:latin typeface="Calibri" panose="020F0502020204030204" pitchFamily="34" charset="0"/>
              </a:defRPr>
            </a:lvl4pPr>
            <a:lvl5pPr algn="l" rtl="0" eaLnBrk="0" fontAlgn="base" hangingPunct="0">
              <a:spcBef>
                <a:spcPct val="0"/>
              </a:spcBef>
              <a:spcAft>
                <a:spcPct val="0"/>
              </a:spcAft>
              <a:defRPr sz="2800" b="1">
                <a:solidFill>
                  <a:schemeClr val="tx1"/>
                </a:solidFill>
                <a:latin typeface="Calibri" panose="020F050202020403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a:lstStyle>
          <a:p>
            <a:r>
              <a:rPr lang="en-US" dirty="0"/>
              <a:t>In sum: </a:t>
            </a:r>
          </a:p>
          <a:p>
            <a:endParaRPr lang="en-US" dirty="0"/>
          </a:p>
          <a:p>
            <a:r>
              <a:rPr lang="en-US" dirty="0"/>
              <a:t>Reducing vaccination hesitancy, building vaccine confidence and achieving high vaccination rates, particularly for COVID-19 vaccines is more likely to happen when. . . </a:t>
            </a:r>
          </a:p>
        </p:txBody>
      </p:sp>
    </p:spTree>
    <p:extLst>
      <p:ext uri="{BB962C8B-B14F-4D97-AF65-F5344CB8AC3E}">
        <p14:creationId xmlns:p14="http://schemas.microsoft.com/office/powerpoint/2010/main" val="3089905777"/>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E4070CCA-427B-4BAE-8B37-755DDD71848B}"/>
              </a:ext>
            </a:extLst>
          </p:cNvPr>
          <p:cNvSpPr txBox="1">
            <a:spLocks/>
          </p:cNvSpPr>
          <p:nvPr/>
        </p:nvSpPr>
        <p:spPr>
          <a:xfrm>
            <a:off x="522640" y="568958"/>
            <a:ext cx="11048037" cy="5816346"/>
          </a:xfrm>
          <a:prstGeom prst="rect">
            <a:avLst/>
          </a:prstGeom>
        </p:spPr>
        <p:txBody>
          <a:bodyPr/>
          <a:lstStyle>
            <a:lvl1pPr marL="182563" indent="-182563" algn="l" rtl="0" eaLnBrk="0" fontAlgn="base" hangingPunct="0">
              <a:spcBef>
                <a:spcPts val="600"/>
              </a:spcBef>
              <a:spcAft>
                <a:spcPct val="0"/>
              </a:spcAft>
              <a:buClr>
                <a:schemeClr val="accent1"/>
              </a:buClr>
              <a:buSzPct val="100000"/>
              <a:buFont typeface="Wingdings" panose="05000000000000000000" pitchFamily="2" charset="2"/>
              <a:buChar char="§"/>
              <a:defRPr kern="1200">
                <a:solidFill>
                  <a:schemeClr val="tx2"/>
                </a:solidFill>
                <a:latin typeface="+mn-lt"/>
                <a:ea typeface="+mn-ea"/>
                <a:cs typeface="+mn-cs"/>
              </a:defRPr>
            </a:lvl1pPr>
            <a:lvl2pPr marL="365125"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2pPr>
            <a:lvl3pPr marL="547688"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3pPr>
            <a:lvl4pPr marL="75406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4pPr>
            <a:lvl5pPr marL="912813" indent="-182563" algn="l" rtl="0" eaLnBrk="0" fontAlgn="base" hangingPunct="0">
              <a:spcBef>
                <a:spcPct val="0"/>
              </a:spcBef>
              <a:spcAft>
                <a:spcPct val="0"/>
              </a:spcAft>
              <a:buClr>
                <a:schemeClr val="accent1"/>
              </a:buClr>
              <a:buSzPct val="100000"/>
              <a:buFont typeface="Arial" panose="020B0604020202020204" pitchFamily="34" charset="0"/>
              <a:buChar char="»"/>
              <a:defRPr sz="130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a:lstStyle>
          <a:p>
            <a:r>
              <a:rPr lang="en-US" b="0" dirty="0"/>
              <a:t>Healthcare providers are confident in the safety, effectiveness, and benefits of COVID-19 vaccines – and can effectively convey that to patients and the public.</a:t>
            </a:r>
          </a:p>
          <a:p>
            <a:r>
              <a:rPr lang="en-US" b="0" dirty="0"/>
              <a:t>Those involved in COVID-19 vaccination education and advocacy: </a:t>
            </a:r>
          </a:p>
          <a:p>
            <a:pPr lvl="1">
              <a:spcAft>
                <a:spcPts val="600"/>
              </a:spcAft>
            </a:pPr>
            <a:r>
              <a:rPr lang="en-US" sz="2134" b="0" dirty="0"/>
              <a:t>Acknowledge and address concerns and reluctance</a:t>
            </a:r>
          </a:p>
          <a:p>
            <a:pPr lvl="1">
              <a:spcAft>
                <a:spcPts val="600"/>
              </a:spcAft>
            </a:pPr>
            <a:r>
              <a:rPr lang="en-US" sz="2134" b="0" dirty="0"/>
              <a:t>Create high COVID-19 vaccine and vaccination recommendation understanding among public health programs, healthcare providers, and immunization coalitions</a:t>
            </a:r>
          </a:p>
          <a:p>
            <a:pPr lvl="1">
              <a:spcAft>
                <a:spcPts val="600"/>
              </a:spcAft>
            </a:pPr>
            <a:r>
              <a:rPr lang="en-US" sz="2134" b="0" dirty="0"/>
              <a:t>Have and set realistic expectations regarding COVID-19 vaccines and COVID-19 vaccination recommendations, e.g., </a:t>
            </a:r>
          </a:p>
          <a:p>
            <a:pPr lvl="2">
              <a:spcAft>
                <a:spcPts val="600"/>
              </a:spcAft>
            </a:pPr>
            <a:r>
              <a:rPr lang="en-US" sz="2134" b="0" dirty="0"/>
              <a:t>Steadily building confidence and acceptance over time vs. trying to achieve immediate high across-the-board demand</a:t>
            </a:r>
          </a:p>
          <a:p>
            <a:pPr lvl="2">
              <a:spcAft>
                <a:spcPts val="600"/>
              </a:spcAft>
            </a:pPr>
            <a:r>
              <a:rPr lang="en-US" sz="2134" b="0" dirty="0"/>
              <a:t>Tempering expectations regarding whether and how fast community immunity can be achieved with new vaccines</a:t>
            </a:r>
          </a:p>
          <a:p>
            <a:pPr lvl="1">
              <a:spcAft>
                <a:spcPts val="600"/>
              </a:spcAft>
            </a:pPr>
            <a:r>
              <a:rPr lang="en-US" sz="2134" b="0" dirty="0"/>
              <a:t>Place priority on building trust and confidence through open, continuous, frank, and responsive communication on vaccine effectiveness, safety, and benefits</a:t>
            </a:r>
          </a:p>
          <a:p>
            <a:pPr lvl="1"/>
            <a:endParaRPr lang="en-US" sz="2134" b="0" dirty="0"/>
          </a:p>
        </p:txBody>
      </p:sp>
    </p:spTree>
    <p:extLst>
      <p:ext uri="{BB962C8B-B14F-4D97-AF65-F5344CB8AC3E}">
        <p14:creationId xmlns:p14="http://schemas.microsoft.com/office/powerpoint/2010/main" val="35223390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arn(inVertic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68372A-2DE4-41AF-B767-E233FE39C71C}"/>
              </a:ext>
            </a:extLst>
          </p:cNvPr>
          <p:cNvSpPr txBox="1"/>
          <p:nvPr/>
        </p:nvSpPr>
        <p:spPr bwMode="auto">
          <a:xfrm>
            <a:off x="609599" y="731836"/>
            <a:ext cx="10972800" cy="1340172"/>
          </a:xfrm>
          <a:prstGeom prst="rect">
            <a:avLst/>
          </a:prstGeom>
          <a:noFill/>
          <a:ln>
            <a:noFill/>
          </a:ln>
        </p:spPr>
        <p:txBody>
          <a:bodyPr vert="horz" wrap="square" lIns="91440" tIns="45720" rIns="91440" bIns="45720" numCol="1" anchor="t" anchorCtr="0" compatLnSpc="1">
            <a:prstTxWarp prst="textNoShape">
              <a:avLst/>
            </a:prstTxWarp>
            <a:normAutofit lnSpcReduction="10000"/>
          </a:bodyPr>
          <a:lstStyle/>
          <a:p>
            <a:pPr>
              <a:spcAft>
                <a:spcPts val="600"/>
              </a:spcAft>
            </a:pPr>
            <a:r>
              <a:rPr lang="en-US" sz="2800" dirty="0">
                <a:solidFill>
                  <a:schemeClr val="tx2">
                    <a:lumMod val="50000"/>
                  </a:schemeClr>
                </a:solidFill>
                <a:latin typeface="+mj-lt"/>
                <a:ea typeface="+mj-ea"/>
                <a:cs typeface="+mj-cs"/>
              </a:rPr>
              <a:t>Four</a:t>
            </a:r>
            <a:r>
              <a:rPr lang="en-US" sz="2800" b="1" kern="1200" dirty="0">
                <a:solidFill>
                  <a:schemeClr val="tx2">
                    <a:lumMod val="50000"/>
                  </a:schemeClr>
                </a:solidFill>
                <a:latin typeface="+mj-lt"/>
                <a:ea typeface="+mj-ea"/>
                <a:cs typeface="+mj-cs"/>
              </a:rPr>
              <a:t> COVID-19 vaccine-related education and communication resources that you may not be aware of but may find helpful for addressing hesitancy concerns, building confidence, and fostering vaccination.</a:t>
            </a:r>
          </a:p>
        </p:txBody>
      </p:sp>
      <p:pic>
        <p:nvPicPr>
          <p:cNvPr id="5" name="Graphic 4" descr="Laptop with phone and calculator">
            <a:extLst>
              <a:ext uri="{FF2B5EF4-FFF2-40B4-BE49-F238E27FC236}">
                <a16:creationId xmlns:a16="http://schemas.microsoft.com/office/drawing/2014/main" id="{51EEEBCC-D4DC-472B-A8F8-75A70CE8DD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33018" y="1600201"/>
            <a:ext cx="4525963" cy="4525963"/>
          </a:xfrm>
          <a:prstGeom prst="rect">
            <a:avLst/>
          </a:prstGeom>
        </p:spPr>
      </p:pic>
    </p:spTree>
    <p:extLst>
      <p:ext uri="{BB962C8B-B14F-4D97-AF65-F5344CB8AC3E}">
        <p14:creationId xmlns:p14="http://schemas.microsoft.com/office/powerpoint/2010/main" val="2124933536"/>
      </p:ext>
    </p:extLst>
  </p:cSld>
  <p:clrMapOvr>
    <a:masterClrMapping/>
  </p:clrMapOvr>
  <p:transition>
    <p:pull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EC402-A42E-483C-8AFB-BF90099E3756}"/>
              </a:ext>
            </a:extLst>
          </p:cNvPr>
          <p:cNvSpPr>
            <a:spLocks noGrp="1"/>
          </p:cNvSpPr>
          <p:nvPr>
            <p:ph type="title"/>
          </p:nvPr>
        </p:nvSpPr>
        <p:spPr>
          <a:xfrm>
            <a:off x="609600" y="424232"/>
            <a:ext cx="10972800" cy="1017744"/>
          </a:xfrm>
        </p:spPr>
        <p:txBody>
          <a:bodyPr/>
          <a:lstStyle/>
          <a:p>
            <a:pPr algn="ctr"/>
            <a:r>
              <a:rPr lang="en-US" sz="3200" b="0" dirty="0">
                <a:solidFill>
                  <a:schemeClr val="tx2">
                    <a:lumMod val="50000"/>
                  </a:schemeClr>
                </a:solidFill>
              </a:rPr>
              <a:t>The Ad Council’s COVID-19 Vaccination Efforts and Resources</a:t>
            </a:r>
            <a:br>
              <a:rPr lang="en-US" sz="3200" b="0" dirty="0">
                <a:solidFill>
                  <a:schemeClr val="tx2">
                    <a:lumMod val="50000"/>
                  </a:schemeClr>
                </a:solidFill>
              </a:rPr>
            </a:br>
            <a:r>
              <a:rPr lang="en-US" sz="2000" b="0" dirty="0">
                <a:solidFill>
                  <a:srgbClr val="333333"/>
                </a:solidFill>
                <a:latin typeface="Flama"/>
                <a:cs typeface="Calibri" panose="020F0502020204030204" pitchFamily="34" charset="0"/>
                <a:hlinkClick r:id="rId2"/>
              </a:rPr>
              <a:t>https://www.adcouncil.org/campaign/coronavirus-prevention</a:t>
            </a:r>
            <a:r>
              <a:rPr lang="en-US" sz="2000" b="0" dirty="0">
                <a:solidFill>
                  <a:srgbClr val="333333"/>
                </a:solidFill>
                <a:latin typeface="Flama"/>
                <a:cs typeface="Calibri" panose="020F0502020204030204" pitchFamily="34" charset="0"/>
              </a:rPr>
              <a:t> </a:t>
            </a:r>
            <a:br>
              <a:rPr lang="en-US" sz="2800" b="0" dirty="0">
                <a:solidFill>
                  <a:srgbClr val="333333"/>
                </a:solidFill>
                <a:latin typeface="Flama"/>
                <a:cs typeface="Calibri" panose="020F0502020204030204" pitchFamily="34" charset="0"/>
              </a:rPr>
            </a:br>
            <a:endParaRPr lang="en-US" b="0" dirty="0">
              <a:solidFill>
                <a:schemeClr val="tx2">
                  <a:lumMod val="50000"/>
                </a:schemeClr>
              </a:solidFill>
            </a:endParaRPr>
          </a:p>
        </p:txBody>
      </p:sp>
      <p:sp>
        <p:nvSpPr>
          <p:cNvPr id="5" name="TextBox 4">
            <a:extLst>
              <a:ext uri="{FF2B5EF4-FFF2-40B4-BE49-F238E27FC236}">
                <a16:creationId xmlns:a16="http://schemas.microsoft.com/office/drawing/2014/main" id="{3B47AEBE-6607-45C5-8656-918F22AA3E6C}"/>
              </a:ext>
            </a:extLst>
          </p:cNvPr>
          <p:cNvSpPr txBox="1"/>
          <p:nvPr/>
        </p:nvSpPr>
        <p:spPr>
          <a:xfrm>
            <a:off x="609600" y="1587368"/>
            <a:ext cx="10972800" cy="4524315"/>
          </a:xfrm>
          <a:prstGeom prst="rect">
            <a:avLst/>
          </a:prstGeom>
          <a:noFill/>
        </p:spPr>
        <p:txBody>
          <a:bodyPr wrap="square">
            <a:spAutoFit/>
          </a:bodyPr>
          <a:lstStyle/>
          <a:p>
            <a:pPr marL="171450" indent="-171450" algn="l">
              <a:buFont typeface="Arial" panose="020B0604020202020204" pitchFamily="34" charset="0"/>
              <a:buChar char="•"/>
            </a:pPr>
            <a:r>
              <a:rPr lang="en-US" sz="2200" b="0" i="0" dirty="0">
                <a:solidFill>
                  <a:srgbClr val="333333"/>
                </a:solidFill>
                <a:effectLst/>
                <a:latin typeface="Calibri" panose="020F0502020204030204" pitchFamily="34" charset="0"/>
                <a:cs typeface="Calibri" panose="020F0502020204030204" pitchFamily="34" charset="0"/>
              </a:rPr>
              <a:t>Eighteen Leading Health Organizations and Dr. Anthony </a:t>
            </a:r>
            <a:r>
              <a:rPr lang="en-US" sz="2200" b="0" i="0" dirty="0" err="1">
                <a:solidFill>
                  <a:srgbClr val="333333"/>
                </a:solidFill>
                <a:effectLst/>
                <a:latin typeface="Calibri" panose="020F0502020204030204" pitchFamily="34" charset="0"/>
                <a:cs typeface="Calibri" panose="020F0502020204030204" pitchFamily="34" charset="0"/>
              </a:rPr>
              <a:t>Fauci</a:t>
            </a:r>
            <a:r>
              <a:rPr lang="en-US" sz="2200" b="0" i="0" dirty="0">
                <a:solidFill>
                  <a:srgbClr val="333333"/>
                </a:solidFill>
                <a:effectLst/>
                <a:latin typeface="Calibri" panose="020F0502020204030204" pitchFamily="34" charset="0"/>
                <a:cs typeface="Calibri" panose="020F0502020204030204" pitchFamily="34" charset="0"/>
              </a:rPr>
              <a:t> partner with the Ad Council and the COVID Collaborative to Help Healthcare Providers Better Understand and Answer Common Questions about COVID-19 Vaccination.</a:t>
            </a:r>
            <a:r>
              <a:rPr lang="en-US" b="0" i="0" dirty="0">
                <a:solidFill>
                  <a:srgbClr val="313132"/>
                </a:solidFill>
                <a:effectLst/>
                <a:latin typeface="freight-book"/>
              </a:rPr>
              <a:t> </a:t>
            </a:r>
            <a:r>
              <a:rPr lang="en-US" sz="1600" b="0" i="0" dirty="0">
                <a:solidFill>
                  <a:srgbClr val="333333"/>
                </a:solidFill>
                <a:effectLst/>
                <a:latin typeface="Calibri" panose="020F0502020204030204" pitchFamily="34" charset="0"/>
                <a:cs typeface="Calibri" panose="020F0502020204030204" pitchFamily="34" charset="0"/>
              </a:rPr>
              <a:t>Dec. 29, 2020</a:t>
            </a:r>
            <a:r>
              <a:rPr lang="en-US" b="0" i="0" dirty="0">
                <a:solidFill>
                  <a:srgbClr val="333333"/>
                </a:solidFill>
                <a:effectLst/>
                <a:latin typeface="Calibri" panose="020F0502020204030204" pitchFamily="34" charset="0"/>
                <a:cs typeface="Calibri" panose="020F0502020204030204" pitchFamily="34" charset="0"/>
              </a:rPr>
              <a:t> </a:t>
            </a:r>
            <a:r>
              <a:rPr lang="en-US" sz="1100" b="0" i="0" dirty="0">
                <a:solidFill>
                  <a:srgbClr val="333333"/>
                </a:solidFill>
                <a:effectLst/>
                <a:latin typeface="Flama"/>
                <a:hlinkClick r:id="rId3"/>
              </a:rPr>
              <a:t>https://www.youtube.com/playlist?list=PLdSSKSOSBh4mcQbLK0NnLo8iP5TNqUCOf&amp;webSyncID=e3645ca4-0b27-a645-ed37-1d9521ec5b9c&amp;sessionGUID=888bb326-4347-d77b-d374-bd812c62b358</a:t>
            </a:r>
            <a:r>
              <a:rPr lang="en-US" sz="1100" b="0" i="0" dirty="0">
                <a:solidFill>
                  <a:srgbClr val="333333"/>
                </a:solidFill>
                <a:effectLst/>
                <a:latin typeface="Flama"/>
              </a:rPr>
              <a:t> </a:t>
            </a:r>
          </a:p>
          <a:p>
            <a:pPr marL="171450" indent="-171450" algn="l">
              <a:buFont typeface="Arial" panose="020B0604020202020204" pitchFamily="34" charset="0"/>
              <a:buChar char="•"/>
            </a:pPr>
            <a:r>
              <a:rPr lang="en-US" sz="2200" b="0" dirty="0">
                <a:solidFill>
                  <a:srgbClr val="333333"/>
                </a:solidFill>
                <a:latin typeface="Calibri" panose="020F0502020204030204" pitchFamily="34" charset="0"/>
                <a:cs typeface="Calibri" panose="020F0502020204030204" pitchFamily="34" charset="0"/>
              </a:rPr>
              <a:t>T</a:t>
            </a:r>
            <a:r>
              <a:rPr lang="en-US" sz="2200" b="0" i="0" dirty="0">
                <a:solidFill>
                  <a:srgbClr val="333333"/>
                </a:solidFill>
                <a:effectLst/>
                <a:latin typeface="Calibri" panose="020F0502020204030204" pitchFamily="34" charset="0"/>
                <a:cs typeface="Calibri" panose="020F0502020204030204" pitchFamily="34" charset="0"/>
              </a:rPr>
              <a:t>he Ad Council is designing and implementing a $50 million campaign to help foster COVID-19 vaccination. Lisa Sherman, president and CEO of the Ad Council said the campaign will be widely targeted with a "unified and consistent message" going beyond television to include modern technology platforms. The campaign will: </a:t>
            </a:r>
          </a:p>
          <a:p>
            <a:pPr marL="628650" lvl="1" indent="-171450">
              <a:buFont typeface="Arial" panose="020B0604020202020204" pitchFamily="34" charset="0"/>
              <a:buChar char="•"/>
            </a:pPr>
            <a:r>
              <a:rPr lang="en-US" sz="2200" b="0" dirty="0">
                <a:solidFill>
                  <a:srgbClr val="333333"/>
                </a:solidFill>
                <a:latin typeface="Calibri" panose="020F0502020204030204" pitchFamily="34" charset="0"/>
                <a:cs typeface="Calibri" panose="020F0502020204030204" pitchFamily="34" charset="0"/>
              </a:rPr>
              <a:t>P</a:t>
            </a:r>
            <a:r>
              <a:rPr lang="en-US" sz="2200" b="0" i="0" dirty="0">
                <a:solidFill>
                  <a:srgbClr val="333333"/>
                </a:solidFill>
                <a:effectLst/>
                <a:latin typeface="Calibri" panose="020F0502020204030204" pitchFamily="34" charset="0"/>
                <a:cs typeface="Calibri" panose="020F0502020204030204" pitchFamily="34" charset="0"/>
              </a:rPr>
              <a:t>rovide healthcare providers information to share with patients who may be skeptical of the vaccine;</a:t>
            </a:r>
          </a:p>
          <a:p>
            <a:pPr marL="628650" lvl="1" indent="-171450">
              <a:buFont typeface="Arial" panose="020B0604020202020204" pitchFamily="34" charset="0"/>
              <a:buChar char="•"/>
            </a:pPr>
            <a:r>
              <a:rPr lang="en-US" sz="2200" b="0" dirty="0">
                <a:solidFill>
                  <a:srgbClr val="333333"/>
                </a:solidFill>
                <a:latin typeface="Calibri" panose="020F0502020204030204" pitchFamily="34" charset="0"/>
                <a:cs typeface="Calibri" panose="020F0502020204030204" pitchFamily="34" charset="0"/>
              </a:rPr>
              <a:t>C</a:t>
            </a:r>
            <a:r>
              <a:rPr lang="en-US" sz="2200" b="0" i="0" dirty="0">
                <a:solidFill>
                  <a:srgbClr val="333333"/>
                </a:solidFill>
                <a:effectLst/>
                <a:latin typeface="Calibri" panose="020F0502020204030204" pitchFamily="34" charset="0"/>
                <a:cs typeface="Calibri" panose="020F0502020204030204" pitchFamily="34" charset="0"/>
              </a:rPr>
              <a:t>reate national public service announcements encouraging COVID vaccinations;</a:t>
            </a:r>
          </a:p>
          <a:p>
            <a:pPr marL="628650" lvl="1" indent="-171450">
              <a:buFont typeface="Arial" panose="020B0604020202020204" pitchFamily="34" charset="0"/>
              <a:buChar char="•"/>
            </a:pPr>
            <a:r>
              <a:rPr lang="en-US" sz="2200" b="0" dirty="0">
                <a:solidFill>
                  <a:srgbClr val="333333"/>
                </a:solidFill>
                <a:latin typeface="Calibri" panose="020F0502020204030204" pitchFamily="34" charset="0"/>
                <a:cs typeface="Calibri" panose="020F0502020204030204" pitchFamily="34" charset="0"/>
              </a:rPr>
              <a:t>W</a:t>
            </a:r>
            <a:r>
              <a:rPr lang="en-US" sz="2200" b="0" i="0" dirty="0">
                <a:solidFill>
                  <a:srgbClr val="333333"/>
                </a:solidFill>
                <a:effectLst/>
                <a:latin typeface="Calibri" panose="020F0502020204030204" pitchFamily="34" charset="0"/>
                <a:cs typeface="Calibri" panose="020F0502020204030204" pitchFamily="34" charset="0"/>
              </a:rPr>
              <a:t>ork to specifically reach "communities of color that have been the hardest hit by the pandemic and where we see higher levels of hesitancy.“</a:t>
            </a:r>
            <a:endParaRPr lang="en-US" sz="2200" b="0" dirty="0">
              <a:solidFill>
                <a:srgbClr val="33333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565092"/>
      </p:ext>
    </p:extLst>
  </p:cSld>
  <p:clrMapOvr>
    <a:masterClrMapping/>
  </p:clrMapOvr>
  <p:transition>
    <p:pull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66736D-BCC3-4049-9011-DEBD0D4CBE39}"/>
              </a:ext>
            </a:extLst>
          </p:cNvPr>
          <p:cNvPicPr>
            <a:picLocks noChangeAspect="1"/>
          </p:cNvPicPr>
          <p:nvPr/>
        </p:nvPicPr>
        <p:blipFill>
          <a:blip r:embed="rId2"/>
          <a:stretch>
            <a:fillRect/>
          </a:stretch>
        </p:blipFill>
        <p:spPr>
          <a:xfrm>
            <a:off x="425712" y="525356"/>
            <a:ext cx="3406633" cy="857249"/>
          </a:xfrm>
          <a:prstGeom prst="rect">
            <a:avLst/>
          </a:prstGeom>
        </p:spPr>
      </p:pic>
      <p:pic>
        <p:nvPicPr>
          <p:cNvPr id="8" name="Picture 7">
            <a:extLst>
              <a:ext uri="{FF2B5EF4-FFF2-40B4-BE49-F238E27FC236}">
                <a16:creationId xmlns:a16="http://schemas.microsoft.com/office/drawing/2014/main" id="{AB28E548-89B4-4C54-B3F9-F2EF74FEE7CC}"/>
              </a:ext>
            </a:extLst>
          </p:cNvPr>
          <p:cNvPicPr>
            <a:picLocks noChangeAspect="1"/>
          </p:cNvPicPr>
          <p:nvPr/>
        </p:nvPicPr>
        <p:blipFill>
          <a:blip r:embed="rId3"/>
          <a:stretch>
            <a:fillRect/>
          </a:stretch>
        </p:blipFill>
        <p:spPr>
          <a:xfrm>
            <a:off x="4205904" y="525356"/>
            <a:ext cx="6362700" cy="619125"/>
          </a:xfrm>
          <a:prstGeom prst="rect">
            <a:avLst/>
          </a:prstGeom>
        </p:spPr>
      </p:pic>
      <p:pic>
        <p:nvPicPr>
          <p:cNvPr id="10" name="Picture 9">
            <a:extLst>
              <a:ext uri="{FF2B5EF4-FFF2-40B4-BE49-F238E27FC236}">
                <a16:creationId xmlns:a16="http://schemas.microsoft.com/office/drawing/2014/main" id="{F7E6179F-7A28-40D9-A768-86266A66641D}"/>
              </a:ext>
            </a:extLst>
          </p:cNvPr>
          <p:cNvPicPr>
            <a:picLocks noChangeAspect="1"/>
          </p:cNvPicPr>
          <p:nvPr/>
        </p:nvPicPr>
        <p:blipFill>
          <a:blip r:embed="rId4"/>
          <a:stretch>
            <a:fillRect/>
          </a:stretch>
        </p:blipFill>
        <p:spPr>
          <a:xfrm>
            <a:off x="2025024" y="2168936"/>
            <a:ext cx="7581907" cy="4011358"/>
          </a:xfrm>
          <a:prstGeom prst="rect">
            <a:avLst/>
          </a:prstGeom>
        </p:spPr>
      </p:pic>
      <p:sp>
        <p:nvSpPr>
          <p:cNvPr id="12" name="TextBox 11">
            <a:extLst>
              <a:ext uri="{FF2B5EF4-FFF2-40B4-BE49-F238E27FC236}">
                <a16:creationId xmlns:a16="http://schemas.microsoft.com/office/drawing/2014/main" id="{6C6D681B-267A-4D70-9AEF-115A6045B37B}"/>
              </a:ext>
            </a:extLst>
          </p:cNvPr>
          <p:cNvSpPr txBox="1"/>
          <p:nvPr/>
        </p:nvSpPr>
        <p:spPr>
          <a:xfrm>
            <a:off x="1104208" y="1542363"/>
            <a:ext cx="9838192" cy="461665"/>
          </a:xfrm>
          <a:prstGeom prst="rect">
            <a:avLst/>
          </a:prstGeom>
          <a:noFill/>
        </p:spPr>
        <p:txBody>
          <a:bodyPr wrap="square">
            <a:spAutoFit/>
          </a:bodyPr>
          <a:lstStyle/>
          <a:p>
            <a:r>
              <a:rPr lang="en-US" dirty="0"/>
              <a:t>https://instituteforpr.org/covid-19-resources-for-pr-professionals/</a:t>
            </a:r>
          </a:p>
        </p:txBody>
      </p:sp>
    </p:spTree>
    <p:extLst>
      <p:ext uri="{BB962C8B-B14F-4D97-AF65-F5344CB8AC3E}">
        <p14:creationId xmlns:p14="http://schemas.microsoft.com/office/powerpoint/2010/main" val="392076479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2CED86-096F-4B06-B398-6ECBF8D10285}"/>
              </a:ext>
            </a:extLst>
          </p:cNvPr>
          <p:cNvPicPr>
            <a:picLocks noChangeAspect="1"/>
          </p:cNvPicPr>
          <p:nvPr/>
        </p:nvPicPr>
        <p:blipFill>
          <a:blip r:embed="rId2"/>
          <a:stretch>
            <a:fillRect/>
          </a:stretch>
        </p:blipFill>
        <p:spPr>
          <a:xfrm>
            <a:off x="2558128" y="1102728"/>
            <a:ext cx="6553200" cy="4029075"/>
          </a:xfrm>
          <a:prstGeom prst="rect">
            <a:avLst/>
          </a:prstGeom>
        </p:spPr>
      </p:pic>
    </p:spTree>
    <p:extLst>
      <p:ext uri="{BB962C8B-B14F-4D97-AF65-F5344CB8AC3E}">
        <p14:creationId xmlns:p14="http://schemas.microsoft.com/office/powerpoint/2010/main" val="223585247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94ED8-D546-4B07-8D3B-98ACD5B24881}"/>
              </a:ext>
            </a:extLst>
          </p:cNvPr>
          <p:cNvPicPr>
            <a:picLocks noChangeAspect="1"/>
          </p:cNvPicPr>
          <p:nvPr/>
        </p:nvPicPr>
        <p:blipFill>
          <a:blip r:embed="rId2"/>
          <a:stretch>
            <a:fillRect/>
          </a:stretch>
        </p:blipFill>
        <p:spPr>
          <a:xfrm>
            <a:off x="768583" y="432399"/>
            <a:ext cx="4669631" cy="5852200"/>
          </a:xfrm>
          <a:prstGeom prst="rect">
            <a:avLst/>
          </a:prstGeom>
        </p:spPr>
      </p:pic>
      <p:cxnSp>
        <p:nvCxnSpPr>
          <p:cNvPr id="5" name="Straight Connector 4">
            <a:extLst>
              <a:ext uri="{FF2B5EF4-FFF2-40B4-BE49-F238E27FC236}">
                <a16:creationId xmlns:a16="http://schemas.microsoft.com/office/drawing/2014/main" id="{B6045ABC-50D7-4E5C-9DB8-4D57F765B07A}"/>
              </a:ext>
            </a:extLst>
          </p:cNvPr>
          <p:cNvCxnSpPr/>
          <p:nvPr/>
        </p:nvCxnSpPr>
        <p:spPr>
          <a:xfrm>
            <a:off x="768583" y="419251"/>
            <a:ext cx="4669631" cy="0"/>
          </a:xfrm>
          <a:prstGeom prst="line">
            <a:avLst/>
          </a:prstGeom>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A79B6ED9-938E-4AE7-97E3-729083A49F1F}"/>
              </a:ext>
            </a:extLst>
          </p:cNvPr>
          <p:cNvPicPr>
            <a:picLocks noChangeAspect="1"/>
          </p:cNvPicPr>
          <p:nvPr/>
        </p:nvPicPr>
        <p:blipFill>
          <a:blip r:embed="rId3"/>
          <a:stretch>
            <a:fillRect/>
          </a:stretch>
        </p:blipFill>
        <p:spPr>
          <a:xfrm>
            <a:off x="6435248" y="591660"/>
            <a:ext cx="4168805" cy="5674679"/>
          </a:xfrm>
          <a:prstGeom prst="rect">
            <a:avLst/>
          </a:prstGeom>
        </p:spPr>
      </p:pic>
    </p:spTree>
    <p:extLst>
      <p:ext uri="{BB962C8B-B14F-4D97-AF65-F5344CB8AC3E}">
        <p14:creationId xmlns:p14="http://schemas.microsoft.com/office/powerpoint/2010/main" val="26244799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DCC403-5CF2-4C5E-98DC-697EF6946C32}"/>
              </a:ext>
            </a:extLst>
          </p:cNvPr>
          <p:cNvSpPr txBox="1"/>
          <p:nvPr/>
        </p:nvSpPr>
        <p:spPr>
          <a:xfrm>
            <a:off x="571104" y="472696"/>
            <a:ext cx="11049792" cy="1200329"/>
          </a:xfrm>
          <a:prstGeom prst="rect">
            <a:avLst/>
          </a:prstGeom>
          <a:noFill/>
        </p:spPr>
        <p:txBody>
          <a:bodyPr wrap="square">
            <a:spAutoFit/>
          </a:bodyPr>
          <a:lstStyle/>
          <a:p>
            <a:pPr algn="ctr"/>
            <a:r>
              <a:rPr lang="en-US" i="0" dirty="0">
                <a:solidFill>
                  <a:srgbClr val="3F3F3F"/>
                </a:solidFill>
                <a:effectLst/>
                <a:latin typeface="OpenSans"/>
              </a:rPr>
              <a:t>The de Beaumont Foundation</a:t>
            </a:r>
          </a:p>
          <a:p>
            <a:pPr algn="ctr"/>
            <a:r>
              <a:rPr lang="en-US" b="0" i="0" dirty="0">
                <a:solidFill>
                  <a:srgbClr val="3F3F3F"/>
                </a:solidFill>
                <a:effectLst/>
                <a:latin typeface="OpenSans"/>
              </a:rPr>
              <a:t>whose mission is to “advance policy, build partnerships, and strengthen public health to create communities where people can achieve their best possible health.”</a:t>
            </a:r>
            <a:endParaRPr lang="en-US" dirty="0"/>
          </a:p>
        </p:txBody>
      </p:sp>
      <p:pic>
        <p:nvPicPr>
          <p:cNvPr id="9" name="Picture 8">
            <a:extLst>
              <a:ext uri="{FF2B5EF4-FFF2-40B4-BE49-F238E27FC236}">
                <a16:creationId xmlns:a16="http://schemas.microsoft.com/office/drawing/2014/main" id="{A7E2CA1F-FB9A-4105-B4FF-0EAE31B521CE}"/>
              </a:ext>
            </a:extLst>
          </p:cNvPr>
          <p:cNvPicPr>
            <a:picLocks noChangeAspect="1"/>
          </p:cNvPicPr>
          <p:nvPr/>
        </p:nvPicPr>
        <p:blipFill>
          <a:blip r:embed="rId2"/>
          <a:stretch>
            <a:fillRect/>
          </a:stretch>
        </p:blipFill>
        <p:spPr>
          <a:xfrm>
            <a:off x="5805216" y="1791007"/>
            <a:ext cx="4591164" cy="3275986"/>
          </a:xfrm>
          <a:prstGeom prst="rect">
            <a:avLst/>
          </a:prstGeom>
        </p:spPr>
      </p:pic>
      <p:sp>
        <p:nvSpPr>
          <p:cNvPr id="10" name="TextBox 9">
            <a:extLst>
              <a:ext uri="{FF2B5EF4-FFF2-40B4-BE49-F238E27FC236}">
                <a16:creationId xmlns:a16="http://schemas.microsoft.com/office/drawing/2014/main" id="{B221375F-E60C-4717-BD02-38BB4429C40A}"/>
              </a:ext>
            </a:extLst>
          </p:cNvPr>
          <p:cNvSpPr txBox="1"/>
          <p:nvPr/>
        </p:nvSpPr>
        <p:spPr>
          <a:xfrm>
            <a:off x="1007280" y="5319096"/>
            <a:ext cx="9621705" cy="984885"/>
          </a:xfrm>
          <a:prstGeom prst="rect">
            <a:avLst/>
          </a:prstGeom>
          <a:noFill/>
        </p:spPr>
        <p:txBody>
          <a:bodyPr wrap="square" rtlCol="0">
            <a:spAutoFit/>
          </a:bodyPr>
          <a:lstStyle/>
          <a:p>
            <a:r>
              <a:rPr lang="en-US" dirty="0">
                <a:solidFill>
                  <a:srgbClr val="000000"/>
                </a:solidFill>
                <a:latin typeface="Calibri" panose="020F0502020204030204" pitchFamily="34" charset="0"/>
              </a:rPr>
              <a:t>PowerPoint Presentation: Words that Work in COVID Communications </a:t>
            </a:r>
            <a:r>
              <a:rPr lang="en-US" sz="2000" b="0" dirty="0">
                <a:solidFill>
                  <a:srgbClr val="000000"/>
                </a:solidFill>
                <a:latin typeface="Calibri" panose="020F0502020204030204" pitchFamily="34" charset="0"/>
              </a:rPr>
              <a:t>(recommendations based on survey findings)</a:t>
            </a:r>
          </a:p>
          <a:p>
            <a:r>
              <a:rPr lang="en-US" sz="1400" b="0" dirty="0">
                <a:solidFill>
                  <a:srgbClr val="000000"/>
                </a:solidFill>
                <a:latin typeface="Calibri" panose="020F0502020204030204" pitchFamily="34" charset="0"/>
                <a:hlinkClick r:id="rId3"/>
              </a:rPr>
              <a:t>https://www.slideshare.net/deBeaumontFoundation/poll-words-that-work-in-covid-communications-239924744</a:t>
            </a:r>
            <a:r>
              <a:rPr lang="en-US" sz="1400" b="0" dirty="0">
                <a:solidFill>
                  <a:srgbClr val="000000"/>
                </a:solidFill>
                <a:latin typeface="Calibri" panose="020F0502020204030204" pitchFamily="34" charset="0"/>
              </a:rPr>
              <a:t> </a:t>
            </a:r>
          </a:p>
        </p:txBody>
      </p:sp>
      <p:pic>
        <p:nvPicPr>
          <p:cNvPr id="16" name="Picture 15">
            <a:extLst>
              <a:ext uri="{FF2B5EF4-FFF2-40B4-BE49-F238E27FC236}">
                <a16:creationId xmlns:a16="http://schemas.microsoft.com/office/drawing/2014/main" id="{7A6DC034-4DC8-476F-9115-8AD663B26E26}"/>
              </a:ext>
            </a:extLst>
          </p:cNvPr>
          <p:cNvPicPr>
            <a:picLocks noChangeAspect="1"/>
          </p:cNvPicPr>
          <p:nvPr/>
        </p:nvPicPr>
        <p:blipFill>
          <a:blip r:embed="rId4"/>
          <a:stretch>
            <a:fillRect/>
          </a:stretch>
        </p:blipFill>
        <p:spPr>
          <a:xfrm>
            <a:off x="1540384" y="1791007"/>
            <a:ext cx="3389906" cy="3312334"/>
          </a:xfrm>
          <a:prstGeom prst="rect">
            <a:avLst/>
          </a:prstGeom>
        </p:spPr>
      </p:pic>
    </p:spTree>
    <p:extLst>
      <p:ext uri="{BB962C8B-B14F-4D97-AF65-F5344CB8AC3E}">
        <p14:creationId xmlns:p14="http://schemas.microsoft.com/office/powerpoint/2010/main" val="31690920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5">
            <a:extLst>
              <a:ext uri="{FF2B5EF4-FFF2-40B4-BE49-F238E27FC236}">
                <a16:creationId xmlns:a16="http://schemas.microsoft.com/office/drawing/2014/main" id="{C6750B9E-5BA3-4424-8E86-BB0691C11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088" y="3432975"/>
            <a:ext cx="7797076" cy="261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a:extLst>
              <a:ext uri="{FF2B5EF4-FFF2-40B4-BE49-F238E27FC236}">
                <a16:creationId xmlns:a16="http://schemas.microsoft.com/office/drawing/2014/main" id="{568CB36D-F3F5-4C07-B38C-687BCACEA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168" y="1696125"/>
            <a:ext cx="9543523" cy="155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Box 7">
            <a:extLst>
              <a:ext uri="{FF2B5EF4-FFF2-40B4-BE49-F238E27FC236}">
                <a16:creationId xmlns:a16="http://schemas.microsoft.com/office/drawing/2014/main" id="{F26C4204-412B-4412-9CF3-67D3AA68DF42}"/>
              </a:ext>
            </a:extLst>
          </p:cNvPr>
          <p:cNvSpPr txBox="1">
            <a:spLocks noChangeArrowheads="1"/>
          </p:cNvSpPr>
          <p:nvPr/>
        </p:nvSpPr>
        <p:spPr bwMode="auto">
          <a:xfrm>
            <a:off x="716496" y="526638"/>
            <a:ext cx="1046822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0" dirty="0">
                <a:cs typeface="Calibri" panose="020F0502020204030204" pitchFamily="34" charset="0"/>
              </a:rPr>
              <a:t>Confidence matters – </a:t>
            </a:r>
          </a:p>
          <a:p>
            <a:pPr>
              <a:lnSpc>
                <a:spcPct val="100000"/>
              </a:lnSpc>
              <a:spcBef>
                <a:spcPct val="0"/>
              </a:spcBef>
              <a:buFontTx/>
              <a:buNone/>
            </a:pPr>
            <a:r>
              <a:rPr lang="en-US" altLang="en-US" sz="2600" b="0" dirty="0">
                <a:cs typeface="Calibri" panose="020F0502020204030204" pitchFamily="34" charset="0"/>
              </a:rPr>
              <a:t>Example: Confidence in flu vaccine strongly associated with vaccination</a:t>
            </a:r>
          </a:p>
        </p:txBody>
      </p:sp>
      <p:sp>
        <p:nvSpPr>
          <p:cNvPr id="2" name="Rectangle: Rounded Corners 1">
            <a:extLst>
              <a:ext uri="{FF2B5EF4-FFF2-40B4-BE49-F238E27FC236}">
                <a16:creationId xmlns:a16="http://schemas.microsoft.com/office/drawing/2014/main" id="{96F938EA-02C4-4015-8C5E-9D9494A986C6}"/>
              </a:ext>
            </a:extLst>
          </p:cNvPr>
          <p:cNvSpPr/>
          <p:nvPr/>
        </p:nvSpPr>
        <p:spPr>
          <a:xfrm>
            <a:off x="9399414" y="2605112"/>
            <a:ext cx="1682750" cy="3829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a:extLst>
              <a:ext uri="{FF2B5EF4-FFF2-40B4-BE49-F238E27FC236}">
                <a16:creationId xmlns:a16="http://schemas.microsoft.com/office/drawing/2014/main" id="{F47084A6-47FD-49C4-B175-809178372112}"/>
              </a:ext>
            </a:extLst>
          </p:cNvPr>
          <p:cNvSpPr txBox="1"/>
          <p:nvPr/>
        </p:nvSpPr>
        <p:spPr>
          <a:xfrm>
            <a:off x="425712" y="3671320"/>
            <a:ext cx="2374736" cy="1246495"/>
          </a:xfrm>
          <a:prstGeom prst="rect">
            <a:avLst/>
          </a:prstGeom>
          <a:noFill/>
        </p:spPr>
        <p:txBody>
          <a:bodyPr wrap="square" rtlCol="0">
            <a:spAutoFit/>
          </a:bodyPr>
          <a:lstStyle/>
          <a:p>
            <a:r>
              <a:rPr lang="en-US" sz="1050" b="0" i="0" dirty="0">
                <a:solidFill>
                  <a:srgbClr val="000000"/>
                </a:solidFill>
                <a:effectLst/>
                <a:latin typeface="arial" panose="020B0604020202020204" pitchFamily="34" charset="0"/>
              </a:rPr>
              <a:t>Nowak et al., Understanding and Increasing Influenza Vaccination Acceptance: Insights from a 2016 National Survey of U.S. Adults, </a:t>
            </a:r>
            <a:r>
              <a:rPr lang="en-US" sz="1050" b="0" i="1" dirty="0">
                <a:solidFill>
                  <a:srgbClr val="000000"/>
                </a:solidFill>
                <a:effectLst/>
                <a:latin typeface="arial" panose="020B0604020202020204" pitchFamily="34" charset="0"/>
              </a:rPr>
              <a:t>Int J Environ Res Public Health</a:t>
            </a:r>
            <a:r>
              <a:rPr lang="en-US" sz="1050" b="0" i="0" dirty="0">
                <a:solidFill>
                  <a:srgbClr val="000000"/>
                </a:solidFill>
                <a:effectLst/>
                <a:latin typeface="arial" panose="020B0604020202020204" pitchFamily="34" charset="0"/>
              </a:rPr>
              <a:t>. 2018 Apr; 15(4): 711</a:t>
            </a:r>
          </a:p>
          <a:p>
            <a:endParaRPr lang="en-US" sz="1200" dirty="0">
              <a:solidFill>
                <a:srgbClr val="000000"/>
              </a:solidFill>
              <a:latin typeface="Calibri" panose="020F0502020204030204" pitchFamily="34" charset="0"/>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6C4656-93BA-4D73-84CA-6E616C2D22D1}"/>
              </a:ext>
            </a:extLst>
          </p:cNvPr>
          <p:cNvPicPr>
            <a:picLocks noChangeAspect="1"/>
          </p:cNvPicPr>
          <p:nvPr/>
        </p:nvPicPr>
        <p:blipFill>
          <a:blip r:embed="rId2"/>
          <a:stretch>
            <a:fillRect/>
          </a:stretch>
        </p:blipFill>
        <p:spPr>
          <a:xfrm>
            <a:off x="820689" y="375768"/>
            <a:ext cx="7463456" cy="817913"/>
          </a:xfrm>
          <a:prstGeom prst="rect">
            <a:avLst/>
          </a:prstGeom>
        </p:spPr>
      </p:pic>
      <p:pic>
        <p:nvPicPr>
          <p:cNvPr id="5" name="Picture 4">
            <a:extLst>
              <a:ext uri="{FF2B5EF4-FFF2-40B4-BE49-F238E27FC236}">
                <a16:creationId xmlns:a16="http://schemas.microsoft.com/office/drawing/2014/main" id="{6A92FDA1-80E3-46FB-A028-33F9BEA435FA}"/>
              </a:ext>
            </a:extLst>
          </p:cNvPr>
          <p:cNvPicPr>
            <a:picLocks noChangeAspect="1"/>
          </p:cNvPicPr>
          <p:nvPr/>
        </p:nvPicPr>
        <p:blipFill>
          <a:blip r:embed="rId3"/>
          <a:stretch>
            <a:fillRect/>
          </a:stretch>
        </p:blipFill>
        <p:spPr>
          <a:xfrm>
            <a:off x="764960" y="1297127"/>
            <a:ext cx="4572000" cy="5057775"/>
          </a:xfrm>
          <a:prstGeom prst="rect">
            <a:avLst/>
          </a:prstGeom>
        </p:spPr>
      </p:pic>
      <p:pic>
        <p:nvPicPr>
          <p:cNvPr id="7" name="Picture 6">
            <a:extLst>
              <a:ext uri="{FF2B5EF4-FFF2-40B4-BE49-F238E27FC236}">
                <a16:creationId xmlns:a16="http://schemas.microsoft.com/office/drawing/2014/main" id="{E24B9B39-C037-4070-B683-2EAA0C0809C9}"/>
              </a:ext>
            </a:extLst>
          </p:cNvPr>
          <p:cNvPicPr>
            <a:picLocks noChangeAspect="1"/>
          </p:cNvPicPr>
          <p:nvPr/>
        </p:nvPicPr>
        <p:blipFill>
          <a:blip r:embed="rId4"/>
          <a:stretch>
            <a:fillRect/>
          </a:stretch>
        </p:blipFill>
        <p:spPr>
          <a:xfrm>
            <a:off x="5659824" y="1317715"/>
            <a:ext cx="4552950" cy="3686175"/>
          </a:xfrm>
          <a:prstGeom prst="rect">
            <a:avLst/>
          </a:prstGeom>
        </p:spPr>
      </p:pic>
      <p:pic>
        <p:nvPicPr>
          <p:cNvPr id="9" name="Picture 8">
            <a:extLst>
              <a:ext uri="{FF2B5EF4-FFF2-40B4-BE49-F238E27FC236}">
                <a16:creationId xmlns:a16="http://schemas.microsoft.com/office/drawing/2014/main" id="{E879885E-758A-4B14-A77B-2CF349A1C800}"/>
              </a:ext>
            </a:extLst>
          </p:cNvPr>
          <p:cNvPicPr>
            <a:picLocks noChangeAspect="1"/>
          </p:cNvPicPr>
          <p:nvPr/>
        </p:nvPicPr>
        <p:blipFill>
          <a:blip r:embed="rId5"/>
          <a:stretch>
            <a:fillRect/>
          </a:stretch>
        </p:blipFill>
        <p:spPr>
          <a:xfrm>
            <a:off x="6968352" y="5001045"/>
            <a:ext cx="2795402" cy="1684296"/>
          </a:xfrm>
          <a:prstGeom prst="rect">
            <a:avLst/>
          </a:prstGeom>
        </p:spPr>
      </p:pic>
      <p:sp>
        <p:nvSpPr>
          <p:cNvPr id="11" name="TextBox 10">
            <a:extLst>
              <a:ext uri="{FF2B5EF4-FFF2-40B4-BE49-F238E27FC236}">
                <a16:creationId xmlns:a16="http://schemas.microsoft.com/office/drawing/2014/main" id="{E3EF6218-2EFC-448C-8D55-B69719D5BDD9}"/>
              </a:ext>
            </a:extLst>
          </p:cNvPr>
          <p:cNvSpPr txBox="1"/>
          <p:nvPr/>
        </p:nvSpPr>
        <p:spPr>
          <a:xfrm>
            <a:off x="8686158" y="600058"/>
            <a:ext cx="3053232" cy="369332"/>
          </a:xfrm>
          <a:prstGeom prst="rect">
            <a:avLst/>
          </a:prstGeom>
          <a:noFill/>
        </p:spPr>
        <p:txBody>
          <a:bodyPr wrap="square">
            <a:spAutoFit/>
          </a:bodyPr>
          <a:lstStyle/>
          <a:p>
            <a:r>
              <a:rPr lang="en-US" sz="1800" dirty="0"/>
              <a:t>https://www.immunize.org/</a:t>
            </a:r>
          </a:p>
        </p:txBody>
      </p:sp>
    </p:spTree>
    <p:extLst>
      <p:ext uri="{BB962C8B-B14F-4D97-AF65-F5344CB8AC3E}">
        <p14:creationId xmlns:p14="http://schemas.microsoft.com/office/powerpoint/2010/main" val="232805983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0315E-13EE-484F-9EB4-ACC3506B3A34}"/>
              </a:ext>
            </a:extLst>
          </p:cNvPr>
          <p:cNvPicPr>
            <a:picLocks noChangeAspect="1"/>
          </p:cNvPicPr>
          <p:nvPr/>
        </p:nvPicPr>
        <p:blipFill>
          <a:blip r:embed="rId2"/>
          <a:stretch>
            <a:fillRect/>
          </a:stretch>
        </p:blipFill>
        <p:spPr>
          <a:xfrm>
            <a:off x="3818192" y="278840"/>
            <a:ext cx="4701008" cy="1715139"/>
          </a:xfrm>
          <a:prstGeom prst="rect">
            <a:avLst/>
          </a:prstGeom>
        </p:spPr>
      </p:pic>
      <p:sp>
        <p:nvSpPr>
          <p:cNvPr id="5" name="TextBox 4">
            <a:extLst>
              <a:ext uri="{FF2B5EF4-FFF2-40B4-BE49-F238E27FC236}">
                <a16:creationId xmlns:a16="http://schemas.microsoft.com/office/drawing/2014/main" id="{3DDDB776-DF08-45A8-B6E7-99555E008C36}"/>
              </a:ext>
            </a:extLst>
          </p:cNvPr>
          <p:cNvSpPr txBox="1"/>
          <p:nvPr/>
        </p:nvSpPr>
        <p:spPr>
          <a:xfrm>
            <a:off x="2073488" y="1926616"/>
            <a:ext cx="7560384" cy="276999"/>
          </a:xfrm>
          <a:prstGeom prst="rect">
            <a:avLst/>
          </a:prstGeom>
          <a:noFill/>
        </p:spPr>
        <p:txBody>
          <a:bodyPr wrap="square">
            <a:spAutoFit/>
          </a:bodyPr>
          <a:lstStyle/>
          <a:p>
            <a:pPr algn="ctr"/>
            <a:r>
              <a:rPr lang="en-US" sz="1200" dirty="0">
                <a:hlinkClick r:id="rId3"/>
              </a:rPr>
              <a:t>https://www.nejm.org/doi/pdf/10.1056/NEJMms2033790?articleTools=true</a:t>
            </a:r>
            <a:r>
              <a:rPr lang="en-US" sz="1200" dirty="0"/>
              <a:t> </a:t>
            </a:r>
          </a:p>
        </p:txBody>
      </p:sp>
      <p:pic>
        <p:nvPicPr>
          <p:cNvPr id="7" name="Picture 6">
            <a:extLst>
              <a:ext uri="{FF2B5EF4-FFF2-40B4-BE49-F238E27FC236}">
                <a16:creationId xmlns:a16="http://schemas.microsoft.com/office/drawing/2014/main" id="{F66941BF-8039-4B84-A779-D6C19C9146B9}"/>
              </a:ext>
            </a:extLst>
          </p:cNvPr>
          <p:cNvPicPr>
            <a:picLocks noChangeAspect="1"/>
          </p:cNvPicPr>
          <p:nvPr/>
        </p:nvPicPr>
        <p:blipFill>
          <a:blip r:embed="rId4"/>
          <a:stretch>
            <a:fillRect/>
          </a:stretch>
        </p:blipFill>
        <p:spPr>
          <a:xfrm>
            <a:off x="2724150" y="2314328"/>
            <a:ext cx="6743700" cy="1704975"/>
          </a:xfrm>
          <a:prstGeom prst="rect">
            <a:avLst/>
          </a:prstGeom>
        </p:spPr>
      </p:pic>
      <p:pic>
        <p:nvPicPr>
          <p:cNvPr id="9" name="Picture 8">
            <a:extLst>
              <a:ext uri="{FF2B5EF4-FFF2-40B4-BE49-F238E27FC236}">
                <a16:creationId xmlns:a16="http://schemas.microsoft.com/office/drawing/2014/main" id="{4DF971E7-81E6-44EA-8AAA-41A5D5947660}"/>
              </a:ext>
            </a:extLst>
          </p:cNvPr>
          <p:cNvPicPr>
            <a:picLocks noChangeAspect="1"/>
          </p:cNvPicPr>
          <p:nvPr/>
        </p:nvPicPr>
        <p:blipFill>
          <a:blip r:embed="rId5"/>
          <a:stretch>
            <a:fillRect/>
          </a:stretch>
        </p:blipFill>
        <p:spPr>
          <a:xfrm>
            <a:off x="3315958" y="4252888"/>
            <a:ext cx="5705475" cy="561975"/>
          </a:xfrm>
          <a:prstGeom prst="rect">
            <a:avLst/>
          </a:prstGeom>
        </p:spPr>
      </p:pic>
      <p:pic>
        <p:nvPicPr>
          <p:cNvPr id="11" name="Picture 10">
            <a:extLst>
              <a:ext uri="{FF2B5EF4-FFF2-40B4-BE49-F238E27FC236}">
                <a16:creationId xmlns:a16="http://schemas.microsoft.com/office/drawing/2014/main" id="{0EE89619-B936-48FA-A8F4-99C8F11B5BC6}"/>
              </a:ext>
            </a:extLst>
          </p:cNvPr>
          <p:cNvPicPr>
            <a:picLocks noChangeAspect="1"/>
          </p:cNvPicPr>
          <p:nvPr/>
        </p:nvPicPr>
        <p:blipFill>
          <a:blip r:embed="rId6"/>
          <a:stretch>
            <a:fillRect/>
          </a:stretch>
        </p:blipFill>
        <p:spPr>
          <a:xfrm>
            <a:off x="3339770" y="4978089"/>
            <a:ext cx="5657850" cy="1571625"/>
          </a:xfrm>
          <a:prstGeom prst="rect">
            <a:avLst/>
          </a:prstGeom>
        </p:spPr>
      </p:pic>
    </p:spTree>
    <p:extLst>
      <p:ext uri="{BB962C8B-B14F-4D97-AF65-F5344CB8AC3E}">
        <p14:creationId xmlns:p14="http://schemas.microsoft.com/office/powerpoint/2010/main" val="3577490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a:extLst>
              <a:ext uri="{FF2B5EF4-FFF2-40B4-BE49-F238E27FC236}">
                <a16:creationId xmlns:a16="http://schemas.microsoft.com/office/drawing/2014/main" id="{225F42CE-ED88-4189-87DA-6629957769BF}"/>
              </a:ext>
            </a:extLst>
          </p:cNvPr>
          <p:cNvSpPr>
            <a:spLocks noGrp="1"/>
          </p:cNvSpPr>
          <p:nvPr>
            <p:ph type="title"/>
          </p:nvPr>
        </p:nvSpPr>
        <p:spPr>
          <a:xfrm>
            <a:off x="1831168" y="2459038"/>
            <a:ext cx="4749472" cy="727075"/>
          </a:xfrm>
        </p:spPr>
        <p:txBody>
          <a:bodyPr/>
          <a:lstStyle/>
          <a:p>
            <a:pPr algn="ctr" eaLnBrk="1" hangingPunct="1"/>
            <a:r>
              <a:rPr lang="en-US" altLang="en-US" sz="3600" b="1" dirty="0">
                <a:solidFill>
                  <a:schemeClr val="tx2"/>
                </a:solidFill>
              </a:rPr>
              <a:t>Thank you!</a:t>
            </a:r>
          </a:p>
        </p:txBody>
      </p:sp>
      <p:pic>
        <p:nvPicPr>
          <p:cNvPr id="92163" name="Content Placeholder 4">
            <a:extLst>
              <a:ext uri="{FF2B5EF4-FFF2-40B4-BE49-F238E27FC236}">
                <a16:creationId xmlns:a16="http://schemas.microsoft.com/office/drawing/2014/main" id="{3DD73C61-740D-475C-91FE-9CC45C6864B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42225" y="1166813"/>
            <a:ext cx="3546475" cy="3867150"/>
          </a:xfr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A9630-8AE5-4BC8-A3B7-023940BCD21D}"/>
              </a:ext>
            </a:extLst>
          </p:cNvPr>
          <p:cNvSpPr>
            <a:spLocks noGrp="1"/>
          </p:cNvSpPr>
          <p:nvPr>
            <p:ph type="title"/>
          </p:nvPr>
        </p:nvSpPr>
        <p:spPr>
          <a:xfrm>
            <a:off x="609600" y="613886"/>
            <a:ext cx="10972800" cy="1942762"/>
          </a:xfrm>
        </p:spPr>
        <p:txBody>
          <a:bodyPr/>
          <a:lstStyle/>
          <a:p>
            <a:r>
              <a:rPr lang="en-US" u="sng" dirty="0"/>
              <a:t>Focus of the presentation</a:t>
            </a:r>
            <a:br>
              <a:rPr lang="en-US" dirty="0"/>
            </a:br>
            <a:r>
              <a:rPr lang="en-US" b="0" dirty="0">
                <a:solidFill>
                  <a:schemeClr val="tx2">
                    <a:lumMod val="50000"/>
                  </a:schemeClr>
                </a:solidFill>
              </a:rPr>
              <a:t>Providing insights into the state of COVID-19 vaccine acceptance, factors that influence confidence and hesitancy, and how to approach vaccination communication and education to address hesitancy and foster acceptance. </a:t>
            </a:r>
            <a:br>
              <a:rPr lang="en-US" b="0" dirty="0">
                <a:solidFill>
                  <a:schemeClr val="tx2">
                    <a:lumMod val="50000"/>
                  </a:schemeClr>
                </a:solidFill>
              </a:rPr>
            </a:br>
            <a:endParaRPr lang="en-US" b="0" dirty="0">
              <a:solidFill>
                <a:schemeClr val="tx2">
                  <a:lumMod val="50000"/>
                </a:schemeClr>
              </a:solidFill>
            </a:endParaRPr>
          </a:p>
        </p:txBody>
      </p:sp>
      <p:sp>
        <p:nvSpPr>
          <p:cNvPr id="6" name="Content Placeholder 5">
            <a:extLst>
              <a:ext uri="{FF2B5EF4-FFF2-40B4-BE49-F238E27FC236}">
                <a16:creationId xmlns:a16="http://schemas.microsoft.com/office/drawing/2014/main" id="{D8285D3B-DAD3-4DBC-ACA7-78834CFCC9A2}"/>
              </a:ext>
            </a:extLst>
          </p:cNvPr>
          <p:cNvSpPr>
            <a:spLocks noGrp="1"/>
          </p:cNvSpPr>
          <p:nvPr>
            <p:ph idx="1"/>
          </p:nvPr>
        </p:nvSpPr>
        <p:spPr>
          <a:xfrm>
            <a:off x="609600" y="2556648"/>
            <a:ext cx="11157985" cy="3586336"/>
          </a:xfrm>
        </p:spPr>
        <p:txBody>
          <a:bodyPr/>
          <a:lstStyle/>
          <a:p>
            <a:pPr marL="0" indent="0">
              <a:buNone/>
            </a:pPr>
            <a:r>
              <a:rPr lang="en-US" sz="2800" dirty="0">
                <a:solidFill>
                  <a:schemeClr val="tx1"/>
                </a:solidFill>
              </a:rPr>
              <a:t>Cover three domains: </a:t>
            </a:r>
          </a:p>
          <a:p>
            <a:pPr marL="457200" indent="-457200">
              <a:buFont typeface="+mj-lt"/>
              <a:buAutoNum type="arabicPeriod"/>
            </a:pPr>
            <a:r>
              <a:rPr lang="en-US" sz="2600" dirty="0"/>
              <a:t>The COVID-19 vaccination education and communication landscape</a:t>
            </a:r>
          </a:p>
          <a:p>
            <a:pPr marL="515938" lvl="1" indent="0">
              <a:buFont typeface="Wingdings" panose="05000000000000000000" pitchFamily="2" charset="2"/>
              <a:buChar char="Ø"/>
            </a:pPr>
            <a:r>
              <a:rPr lang="en-US" sz="2300" dirty="0"/>
              <a:t> Findings from four recent surveys and reports regarding vaccination acceptance</a:t>
            </a:r>
          </a:p>
          <a:p>
            <a:pPr marL="515938" lvl="1" indent="0">
              <a:buFont typeface="Wingdings" panose="05000000000000000000" pitchFamily="2" charset="2"/>
              <a:buChar char="Ø"/>
            </a:pPr>
            <a:r>
              <a:rPr lang="en-US" sz="2300" dirty="0"/>
              <a:t> Current and likely continued developments that affect vaccination acceptance</a:t>
            </a:r>
          </a:p>
          <a:p>
            <a:pPr marL="457200" indent="-457200">
              <a:buFont typeface="+mj-lt"/>
              <a:buAutoNum type="arabicPeriod"/>
            </a:pPr>
            <a:r>
              <a:rPr lang="en-US" sz="2600" dirty="0"/>
              <a:t>Seven suggestions regarding COVID-19 vaccine-related communication going forward </a:t>
            </a:r>
          </a:p>
          <a:p>
            <a:pPr marL="457200" indent="-457200">
              <a:buFont typeface="+mj-lt"/>
              <a:buAutoNum type="arabicPeriod"/>
            </a:pPr>
            <a:r>
              <a:rPr lang="en-US" sz="2600" dirty="0"/>
              <a:t>Five COVID-19 vaccine-related education and communication resources that you may not be aware of but may find helpful.</a:t>
            </a:r>
          </a:p>
          <a:p>
            <a:pPr marL="457200" indent="-457200">
              <a:buFont typeface="+mj-lt"/>
              <a:buAutoNum type="arabicPeriod"/>
            </a:pPr>
            <a:endParaRPr lang="en-US" sz="2800" dirty="0"/>
          </a:p>
          <a:p>
            <a:pPr marL="457200" indent="-457200">
              <a:buFont typeface="+mj-lt"/>
              <a:buAutoNum type="arabicPeriod"/>
            </a:pPr>
            <a:endParaRPr lang="en-US" sz="2800" dirty="0"/>
          </a:p>
          <a:p>
            <a:pPr marL="457200" indent="-457200">
              <a:buFont typeface="+mj-lt"/>
              <a:buAutoNum type="arabicPeriod"/>
            </a:pPr>
            <a:endParaRPr lang="en-US" sz="2800" dirty="0"/>
          </a:p>
        </p:txBody>
      </p:sp>
    </p:spTree>
    <p:extLst>
      <p:ext uri="{BB962C8B-B14F-4D97-AF65-F5344CB8AC3E}">
        <p14:creationId xmlns:p14="http://schemas.microsoft.com/office/powerpoint/2010/main" val="3442792522"/>
      </p:ext>
    </p:extLst>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F187-7C86-4EEA-91C9-2005007B01F0}"/>
              </a:ext>
            </a:extLst>
          </p:cNvPr>
          <p:cNvSpPr>
            <a:spLocks noGrp="1"/>
          </p:cNvSpPr>
          <p:nvPr>
            <p:ph type="title"/>
          </p:nvPr>
        </p:nvSpPr>
        <p:spPr>
          <a:xfrm>
            <a:off x="910352" y="440249"/>
            <a:ext cx="9692800" cy="643502"/>
          </a:xfrm>
        </p:spPr>
        <p:txBody>
          <a:bodyPr wrap="square" anchor="ctr">
            <a:normAutofit/>
          </a:bodyPr>
          <a:lstStyle/>
          <a:p>
            <a:r>
              <a:rPr lang="en-US" dirty="0"/>
              <a:t>1. The COVID-19 Vaccination Communication Landscape</a:t>
            </a:r>
          </a:p>
        </p:txBody>
      </p:sp>
      <p:pic>
        <p:nvPicPr>
          <p:cNvPr id="5" name="Content Placeholder 4" descr="A picture containing snow, small, sitting, table&#10;&#10;Description automatically generated">
            <a:extLst>
              <a:ext uri="{FF2B5EF4-FFF2-40B4-BE49-F238E27FC236}">
                <a16:creationId xmlns:a16="http://schemas.microsoft.com/office/drawing/2014/main" id="{D43E567A-BF0F-45BD-AC7F-0358C32E7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034" y="1197429"/>
            <a:ext cx="9113620" cy="4898571"/>
          </a:xfrm>
          <a:noFill/>
        </p:spPr>
      </p:pic>
    </p:spTree>
    <p:extLst>
      <p:ext uri="{BB962C8B-B14F-4D97-AF65-F5344CB8AC3E}">
        <p14:creationId xmlns:p14="http://schemas.microsoft.com/office/powerpoint/2010/main" val="38289598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F80840-340D-4F1F-845B-310CF188570B}"/>
              </a:ext>
            </a:extLst>
          </p:cNvPr>
          <p:cNvSpPr txBox="1"/>
          <p:nvPr/>
        </p:nvSpPr>
        <p:spPr>
          <a:xfrm>
            <a:off x="813424" y="763480"/>
            <a:ext cx="5379504" cy="3785652"/>
          </a:xfrm>
          <a:prstGeom prst="rect">
            <a:avLst/>
          </a:prstGeom>
          <a:noFill/>
        </p:spPr>
        <p:txBody>
          <a:bodyPr wrap="square">
            <a:spAutoFit/>
          </a:bodyPr>
          <a:lstStyle/>
          <a:p>
            <a:pPr algn="l"/>
            <a:r>
              <a:rPr lang="en-US" sz="1800" b="0" i="0" cap="all" dirty="0">
                <a:effectLst/>
                <a:latin typeface="franklin-gothic-urw"/>
              </a:rPr>
              <a:t>DECEMBER 3, 2020</a:t>
            </a:r>
          </a:p>
          <a:p>
            <a:pPr algn="l"/>
            <a:endParaRPr lang="en-US" sz="1800" b="0" i="0" cap="all" dirty="0">
              <a:effectLst/>
              <a:latin typeface="franklin-gothic-urw"/>
            </a:endParaRPr>
          </a:p>
          <a:p>
            <a:pPr algn="l"/>
            <a:r>
              <a:rPr lang="en-US" b="1" i="0" dirty="0">
                <a:solidFill>
                  <a:srgbClr val="000000"/>
                </a:solidFill>
                <a:effectLst/>
                <a:latin typeface="abril-text"/>
              </a:rPr>
              <a:t>Intent to Get a COVID-19 Vaccine Rises to 60% as Confidence in Research and Development Process Increases</a:t>
            </a:r>
          </a:p>
          <a:p>
            <a:pPr algn="l"/>
            <a:endParaRPr lang="en-US" b="1" i="0" dirty="0">
              <a:solidFill>
                <a:srgbClr val="000000"/>
              </a:solidFill>
              <a:effectLst/>
              <a:latin typeface="abril-text"/>
            </a:endParaRPr>
          </a:p>
          <a:p>
            <a:pPr algn="l"/>
            <a:r>
              <a:rPr lang="en-US" sz="2000" b="0" i="1" dirty="0">
                <a:effectLst/>
                <a:latin typeface="abril-text"/>
              </a:rPr>
              <a:t>Still about two-in-ten ‘pretty certain’ they won’t get vaccine – even when there’s more information</a:t>
            </a:r>
          </a:p>
          <a:p>
            <a:pPr algn="l"/>
            <a:endParaRPr lang="en-US" sz="2000" b="0" i="1" dirty="0">
              <a:effectLst/>
              <a:latin typeface="abril-text"/>
            </a:endParaRPr>
          </a:p>
          <a:p>
            <a:pPr algn="l"/>
            <a:r>
              <a:rPr lang="en-US" b="0" i="0" cap="all" dirty="0">
                <a:solidFill>
                  <a:schemeClr val="tx2">
                    <a:lumMod val="50000"/>
                  </a:schemeClr>
                </a:solidFill>
                <a:effectLst/>
                <a:latin typeface="franklin-gothic-urw"/>
              </a:rPr>
              <a:t>BY </a:t>
            </a:r>
            <a:r>
              <a:rPr lang="en-US" b="0" cap="all" dirty="0">
                <a:solidFill>
                  <a:schemeClr val="tx2">
                    <a:lumMod val="50000"/>
                  </a:schemeClr>
                </a:solidFill>
                <a:latin typeface="franklin-gothic-urw"/>
              </a:rPr>
              <a:t>CARY FUNK </a:t>
            </a:r>
            <a:r>
              <a:rPr lang="en-US" b="0" i="0" cap="all" dirty="0">
                <a:solidFill>
                  <a:schemeClr val="tx2">
                    <a:lumMod val="50000"/>
                  </a:schemeClr>
                </a:solidFill>
                <a:effectLst/>
                <a:latin typeface="franklin-gothic-urw"/>
              </a:rPr>
              <a:t>AND </a:t>
            </a:r>
            <a:r>
              <a:rPr lang="en-US" b="0" cap="all" dirty="0">
                <a:solidFill>
                  <a:schemeClr val="tx2">
                    <a:lumMod val="50000"/>
                  </a:schemeClr>
                </a:solidFill>
                <a:latin typeface="franklin-gothic-urw"/>
              </a:rPr>
              <a:t>ALEC TYSON, </a:t>
            </a:r>
          </a:p>
          <a:p>
            <a:pPr algn="l"/>
            <a:r>
              <a:rPr lang="en-US" b="0" cap="all" dirty="0">
                <a:solidFill>
                  <a:schemeClr val="tx2">
                    <a:lumMod val="50000"/>
                  </a:schemeClr>
                </a:solidFill>
                <a:latin typeface="franklin-gothic-urw"/>
              </a:rPr>
              <a:t>Pew research center</a:t>
            </a:r>
            <a:endParaRPr lang="en-US" b="0" i="0" cap="all" dirty="0">
              <a:solidFill>
                <a:schemeClr val="tx2">
                  <a:lumMod val="50000"/>
                </a:schemeClr>
              </a:solidFill>
              <a:effectLst/>
              <a:latin typeface="franklin-gothic-urw"/>
            </a:endParaRPr>
          </a:p>
        </p:txBody>
      </p:sp>
      <p:pic>
        <p:nvPicPr>
          <p:cNvPr id="7" name="Picture 6">
            <a:extLst>
              <a:ext uri="{FF2B5EF4-FFF2-40B4-BE49-F238E27FC236}">
                <a16:creationId xmlns:a16="http://schemas.microsoft.com/office/drawing/2014/main" id="{BB839D3E-6A24-4C73-9B25-CB1E906ECAC7}"/>
              </a:ext>
            </a:extLst>
          </p:cNvPr>
          <p:cNvPicPr>
            <a:picLocks noChangeAspect="1"/>
          </p:cNvPicPr>
          <p:nvPr/>
        </p:nvPicPr>
        <p:blipFill>
          <a:blip r:embed="rId2"/>
          <a:stretch>
            <a:fillRect/>
          </a:stretch>
        </p:blipFill>
        <p:spPr>
          <a:xfrm>
            <a:off x="6919888" y="666552"/>
            <a:ext cx="3638550" cy="5076825"/>
          </a:xfrm>
          <a:prstGeom prst="rect">
            <a:avLst/>
          </a:prstGeom>
        </p:spPr>
      </p:pic>
    </p:spTree>
    <p:extLst>
      <p:ext uri="{BB962C8B-B14F-4D97-AF65-F5344CB8AC3E}">
        <p14:creationId xmlns:p14="http://schemas.microsoft.com/office/powerpoint/2010/main" val="37074174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FD408-5D33-4620-BB20-82760334A8DC}"/>
              </a:ext>
            </a:extLst>
          </p:cNvPr>
          <p:cNvPicPr>
            <a:picLocks noChangeAspect="1"/>
          </p:cNvPicPr>
          <p:nvPr/>
        </p:nvPicPr>
        <p:blipFill>
          <a:blip r:embed="rId2"/>
          <a:stretch>
            <a:fillRect/>
          </a:stretch>
        </p:blipFill>
        <p:spPr>
          <a:xfrm>
            <a:off x="3590925" y="261937"/>
            <a:ext cx="5010150" cy="6334125"/>
          </a:xfrm>
          <a:prstGeom prst="rect">
            <a:avLst/>
          </a:prstGeom>
        </p:spPr>
      </p:pic>
      <p:sp>
        <p:nvSpPr>
          <p:cNvPr id="4" name="Rectangle: Rounded Corners 3">
            <a:extLst>
              <a:ext uri="{FF2B5EF4-FFF2-40B4-BE49-F238E27FC236}">
                <a16:creationId xmlns:a16="http://schemas.microsoft.com/office/drawing/2014/main" id="{C2A3401F-69B3-4090-932B-8F15B169806C}"/>
              </a:ext>
            </a:extLst>
          </p:cNvPr>
          <p:cNvSpPr/>
          <p:nvPr/>
        </p:nvSpPr>
        <p:spPr>
          <a:xfrm>
            <a:off x="4302832" y="1296584"/>
            <a:ext cx="1114672" cy="38771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3450F6A-4C8C-443A-BAC9-2DEC6BD6DFC7}"/>
              </a:ext>
            </a:extLst>
          </p:cNvPr>
          <p:cNvSpPr/>
          <p:nvPr/>
        </p:nvSpPr>
        <p:spPr>
          <a:xfrm>
            <a:off x="5417504" y="3429000"/>
            <a:ext cx="3053232" cy="2423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716A9F5-8878-467B-AECB-FDBE521E77C0}"/>
              </a:ext>
            </a:extLst>
          </p:cNvPr>
          <p:cNvSpPr/>
          <p:nvPr/>
        </p:nvSpPr>
        <p:spPr>
          <a:xfrm>
            <a:off x="3590925" y="6198174"/>
            <a:ext cx="4395171" cy="404614"/>
          </a:xfrm>
          <a:prstGeom prst="roundRect">
            <a:avLst/>
          </a:prstGeom>
          <a:noFill/>
          <a:ln w="28575">
            <a:solidFill>
              <a:srgbClr val="930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069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7A22E2-37DF-48E8-8DA1-8628239A693C}"/>
              </a:ext>
            </a:extLst>
          </p:cNvPr>
          <p:cNvSpPr txBox="1"/>
          <p:nvPr/>
        </p:nvSpPr>
        <p:spPr>
          <a:xfrm>
            <a:off x="668032" y="424232"/>
            <a:ext cx="11098256" cy="6309420"/>
          </a:xfrm>
          <a:prstGeom prst="rect">
            <a:avLst/>
          </a:prstGeom>
          <a:noFill/>
        </p:spPr>
        <p:txBody>
          <a:bodyPr wrap="square">
            <a:spAutoFit/>
          </a:bodyPr>
          <a:lstStyle/>
          <a:p>
            <a:pPr algn="l"/>
            <a:r>
              <a:rPr lang="en-US" sz="2000" i="0" u="sng" dirty="0">
                <a:solidFill>
                  <a:schemeClr val="tx2">
                    <a:lumMod val="50000"/>
                  </a:schemeClr>
                </a:solidFill>
                <a:effectLst/>
                <a:latin typeface="Calibri" panose="020F0502020204030204" pitchFamily="34" charset="0"/>
                <a:cs typeface="Calibri" panose="020F0502020204030204" pitchFamily="34" charset="0"/>
              </a:rPr>
              <a:t>From the Pew Foundation report</a:t>
            </a:r>
            <a:r>
              <a:rPr lang="en-US" sz="2000" b="0" i="0" dirty="0">
                <a:solidFill>
                  <a:schemeClr val="tx2">
                    <a:lumMod val="50000"/>
                  </a:schemeClr>
                </a:solidFill>
                <a:effectLst/>
                <a:latin typeface="Calibri" panose="020F0502020204030204" pitchFamily="34" charset="0"/>
                <a:cs typeface="Calibri" panose="020F0502020204030204" pitchFamily="34" charset="0"/>
              </a:rPr>
              <a:t>:</a:t>
            </a:r>
          </a:p>
          <a:p>
            <a:pPr algn="l"/>
            <a:endParaRPr lang="en-US" sz="2000" b="0" dirty="0">
              <a:solidFill>
                <a:schemeClr val="tx2">
                  <a:lumMod val="50000"/>
                </a:schemeClr>
              </a:solidFill>
              <a:latin typeface="Calibri" panose="020F0502020204030204" pitchFamily="34" charset="0"/>
              <a:cs typeface="Calibri" panose="020F0502020204030204" pitchFamily="34" charset="0"/>
            </a:endParaRPr>
          </a:p>
          <a:p>
            <a:pPr algn="l"/>
            <a:r>
              <a:rPr lang="en-US" sz="2000" b="0" i="0" dirty="0">
                <a:solidFill>
                  <a:schemeClr val="tx2">
                    <a:lumMod val="50000"/>
                  </a:schemeClr>
                </a:solidFill>
                <a:effectLst/>
                <a:latin typeface="Calibri" panose="020F0502020204030204" pitchFamily="34" charset="0"/>
                <a:cs typeface="Calibri" panose="020F0502020204030204" pitchFamily="34" charset="0"/>
              </a:rPr>
              <a:t>“The survey sheds light on the complex and interrelated factors that shape intent to get a vaccine for COVID-19, chief among them are:</a:t>
            </a:r>
          </a:p>
          <a:p>
            <a:pPr algn="l"/>
            <a:endParaRPr lang="en-US" sz="2000" b="0" i="0" dirty="0">
              <a:solidFill>
                <a:schemeClr val="tx2">
                  <a:lumMod val="50000"/>
                </a:schemeClr>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000" b="0" i="1" dirty="0">
                <a:solidFill>
                  <a:schemeClr val="tx2">
                    <a:lumMod val="50000"/>
                  </a:schemeClr>
                </a:solidFill>
                <a:effectLst/>
                <a:latin typeface="Calibri" panose="020F0502020204030204" pitchFamily="34" charset="0"/>
                <a:cs typeface="Calibri" panose="020F0502020204030204" pitchFamily="34" charset="0"/>
              </a:rPr>
              <a:t>Personal concern</a:t>
            </a:r>
            <a:r>
              <a:rPr lang="en-US" sz="2000" b="0" i="0" dirty="0">
                <a:solidFill>
                  <a:schemeClr val="tx2">
                    <a:lumMod val="50000"/>
                  </a:schemeClr>
                </a:solidFill>
                <a:effectLst/>
                <a:latin typeface="Calibri" panose="020F0502020204030204" pitchFamily="34" charset="0"/>
                <a:cs typeface="Calibri" panose="020F0502020204030204" pitchFamily="34" charset="0"/>
              </a:rPr>
              <a:t> about getting a case of COVID-19 that would require hospitalization. Those most concerned about getting a serious case of the coronavirus indicate a higher likelihood of getting a vaccine. Those who see little personal need by this metric are closely divided over whether they would get vaccinated.</a:t>
            </a:r>
          </a:p>
          <a:p>
            <a:pPr algn="l">
              <a:buFont typeface="Arial" panose="020B0604020202020204" pitchFamily="34" charset="0"/>
              <a:buChar char="•"/>
            </a:pPr>
            <a:r>
              <a:rPr lang="en-US" sz="2000" b="0" i="1" dirty="0">
                <a:solidFill>
                  <a:schemeClr val="tx2">
                    <a:lumMod val="50000"/>
                  </a:schemeClr>
                </a:solidFill>
                <a:effectLst/>
                <a:latin typeface="Calibri" panose="020F0502020204030204" pitchFamily="34" charset="0"/>
                <a:cs typeface="Calibri" panose="020F0502020204030204" pitchFamily="34" charset="0"/>
              </a:rPr>
              <a:t>Trust</a:t>
            </a:r>
            <a:r>
              <a:rPr lang="en-US" sz="2000" b="0" i="0" dirty="0">
                <a:solidFill>
                  <a:schemeClr val="tx2">
                    <a:lumMod val="50000"/>
                  </a:schemeClr>
                </a:solidFill>
                <a:effectLst/>
                <a:latin typeface="Calibri" panose="020F0502020204030204" pitchFamily="34" charset="0"/>
                <a:cs typeface="Calibri" panose="020F0502020204030204" pitchFamily="34" charset="0"/>
              </a:rPr>
              <a:t> in the vaccine development process. Expressing confidence that the research and development process will yield a safe and effective vaccine is tied to higher levels of intent to get vaccinated.</a:t>
            </a:r>
          </a:p>
          <a:p>
            <a:pPr algn="l">
              <a:buFont typeface="Arial" panose="020B0604020202020204" pitchFamily="34" charset="0"/>
              <a:buChar char="•"/>
            </a:pPr>
            <a:r>
              <a:rPr lang="en-US" sz="2000" b="0" i="1" dirty="0">
                <a:solidFill>
                  <a:schemeClr val="tx2">
                    <a:lumMod val="50000"/>
                  </a:schemeClr>
                </a:solidFill>
                <a:effectLst/>
                <a:latin typeface="Calibri" panose="020F0502020204030204" pitchFamily="34" charset="0"/>
                <a:cs typeface="Calibri" panose="020F0502020204030204" pitchFamily="34" charset="0"/>
              </a:rPr>
              <a:t>Personal practices </a:t>
            </a:r>
            <a:r>
              <a:rPr lang="en-US" sz="2000" b="0" i="0" dirty="0">
                <a:solidFill>
                  <a:schemeClr val="tx2">
                    <a:lumMod val="50000"/>
                  </a:schemeClr>
                </a:solidFill>
                <a:effectLst/>
                <a:latin typeface="Calibri" panose="020F0502020204030204" pitchFamily="34" charset="0"/>
                <a:cs typeface="Calibri" panose="020F0502020204030204" pitchFamily="34" charset="0"/>
              </a:rPr>
              <a:t>when it comes to other vaccines. Those who say they get a flu shot yearly are much more likely than those who rarely or never do so to say they would get a vaccine for the coronavirus if one were available.</a:t>
            </a:r>
          </a:p>
          <a:p>
            <a:pPr algn="l"/>
            <a:endParaRPr lang="en-US" sz="2000" b="0" i="0" dirty="0">
              <a:solidFill>
                <a:schemeClr val="tx2">
                  <a:lumMod val="50000"/>
                </a:schemeClr>
              </a:solidFill>
              <a:effectLst/>
              <a:latin typeface="Calibri" panose="020F0502020204030204" pitchFamily="34" charset="0"/>
              <a:cs typeface="Calibri" panose="020F0502020204030204" pitchFamily="34" charset="0"/>
            </a:endParaRPr>
          </a:p>
          <a:p>
            <a:pPr algn="l"/>
            <a:r>
              <a:rPr lang="en-US" sz="2000" b="0" i="0" dirty="0">
                <a:solidFill>
                  <a:schemeClr val="tx2">
                    <a:lumMod val="50000"/>
                  </a:schemeClr>
                </a:solidFill>
                <a:effectLst/>
                <a:latin typeface="Calibri" panose="020F0502020204030204" pitchFamily="34" charset="0"/>
                <a:cs typeface="Calibri" panose="020F0502020204030204" pitchFamily="34" charset="0"/>
              </a:rPr>
              <a:t>Partisanship plays a role in many of these beliefs and practices. Overall, there’s a 19-point gap between the shares of Democrats and those who lean to the Democratic Party (69%) and Republicans and Republican leaners (50%) who currently say they would get vaccinated for the coronavirus.”</a:t>
            </a:r>
          </a:p>
          <a:p>
            <a:pPr algn="l"/>
            <a:endParaRPr lang="en-US" sz="2000" b="0" dirty="0">
              <a:solidFill>
                <a:schemeClr val="tx2">
                  <a:lumMod val="50000"/>
                </a:schemeClr>
              </a:solidFill>
              <a:latin typeface="Calibri" panose="020F0502020204030204" pitchFamily="34" charset="0"/>
              <a:cs typeface="Calibri" panose="020F0502020204030204" pitchFamily="34" charset="0"/>
            </a:endParaRPr>
          </a:p>
          <a:p>
            <a:pPr algn="l"/>
            <a:r>
              <a:rPr lang="en-US" sz="1200" b="0" i="0" dirty="0">
                <a:solidFill>
                  <a:schemeClr val="tx2">
                    <a:lumMod val="50000"/>
                  </a:schemeClr>
                </a:solidFill>
                <a:effectLst/>
                <a:latin typeface="Calibri" panose="020F0502020204030204" pitchFamily="34" charset="0"/>
                <a:cs typeface="Calibri" panose="020F0502020204030204" pitchFamily="34" charset="0"/>
                <a:hlinkClick r:id="rId2"/>
              </a:rPr>
              <a:t>https://www.pewresearch.org/science/2020/12/03/intent-to-get-a-covid-19-vaccine-rises-to-60-as-confidence-in-research-and-development-process-increases/</a:t>
            </a:r>
            <a:r>
              <a:rPr lang="en-US" sz="1200" b="0" i="0" dirty="0">
                <a:solidFill>
                  <a:schemeClr val="tx2">
                    <a:lumMod val="50000"/>
                  </a:schemeClr>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9869201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6Doh2XmrLxs4n0vP7NXuEC"/>
</p:tagLst>
</file>

<file path=ppt/tags/tag2.xml><?xml version="1.0" encoding="utf-8"?>
<p:tagLst xmlns:a="http://schemas.openxmlformats.org/drawingml/2006/main" xmlns:r="http://schemas.openxmlformats.org/officeDocument/2006/relationships" xmlns:p="http://schemas.openxmlformats.org/presentationml/2006/main">
  <p:tag name="DVSHAPEID" val="ZK0jzBdFxF1gmKZM9SnmML"/>
</p:tagLst>
</file>

<file path=ppt/tags/tag3.xml><?xml version="1.0" encoding="utf-8"?>
<p:tagLst xmlns:a="http://schemas.openxmlformats.org/drawingml/2006/main" xmlns:r="http://schemas.openxmlformats.org/officeDocument/2006/relationships" xmlns:p="http://schemas.openxmlformats.org/presentationml/2006/main">
  <p:tag name="DVSHAPEID" val="Kl6S9ovCclxdCjwxFeoujm"/>
</p:tagLst>
</file>

<file path=ppt/theme/theme1.xml><?xml version="1.0" encoding="utf-8"?>
<a:theme xmlns:a="http://schemas.openxmlformats.org/drawingml/2006/main" name="NCIRD-2016-9b">
  <a:themeElements>
    <a:clrScheme name="Custom 24">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B02E83A7-DB8E-41E4-BFE7-AFD3914AAAAB}" vid="{B6AB4AF9-851B-46FF-8398-EF6C672AB2D0}"/>
    </a:ext>
  </a:extLst>
</a:theme>
</file>

<file path=ppt/theme/theme2.xml><?xml version="1.0" encoding="utf-8"?>
<a:theme xmlns:a="http://schemas.openxmlformats.org/drawingml/2006/main" name="NCIRD-2016-5">
  <a:themeElements>
    <a:clrScheme name="Custom 3">
      <a:dk1>
        <a:srgbClr val="0E66AF"/>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5" id="{719414FE-7F4B-4611-A6BF-DFBC600C7144}" vid="{F9092099-D7E5-4CEF-8575-3BC46013F4D1}"/>
    </a:ext>
  </a:extLst>
</a:theme>
</file>

<file path=ppt/theme/theme3.xml><?xml version="1.0" encoding="utf-8"?>
<a:theme xmlns:a="http://schemas.openxmlformats.org/drawingml/2006/main" name="1_NCIRD-2016-9b">
  <a:themeElements>
    <a:clrScheme name="Custom 24">
      <a:dk1>
        <a:srgbClr val="0B40A5"/>
      </a:dk1>
      <a:lt1>
        <a:srgbClr val="FFFFFF"/>
      </a:lt1>
      <a:dk2>
        <a:srgbClr val="3B495B"/>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B02E83A7-DB8E-41E4-BFE7-AFD3914AAAAB}" vid="{B6AB4AF9-851B-46FF-8398-EF6C672AB2D0}"/>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4372</Words>
  <Application>Microsoft Office PowerPoint</Application>
  <PresentationFormat>Widescreen</PresentationFormat>
  <Paragraphs>224</Paragraphs>
  <Slides>42</Slides>
  <Notes>1</Notes>
  <HiddenSlides>0</HiddenSlides>
  <MMClips>0</MMClips>
  <ScaleCrop>false</ScaleCrop>
  <HeadingPairs>
    <vt:vector size="6" baseType="variant">
      <vt:variant>
        <vt:lpstr>Fonts Used</vt:lpstr>
      </vt:variant>
      <vt:variant>
        <vt:i4>23</vt:i4>
      </vt:variant>
      <vt:variant>
        <vt:lpstr>Theme</vt:lpstr>
      </vt:variant>
      <vt:variant>
        <vt:i4>3</vt:i4>
      </vt:variant>
      <vt:variant>
        <vt:lpstr>Slide Titles</vt:lpstr>
      </vt:variant>
      <vt:variant>
        <vt:i4>42</vt:i4>
      </vt:variant>
    </vt:vector>
  </HeadingPairs>
  <TitlesOfParts>
    <vt:vector size="68" baseType="lpstr">
      <vt:lpstr>abril-text</vt:lpstr>
      <vt:lpstr>Arial</vt:lpstr>
      <vt:lpstr>Arial</vt:lpstr>
      <vt:lpstr>Arial Narrow</vt:lpstr>
      <vt:lpstr>Calibri</vt:lpstr>
      <vt:lpstr>Courier New</vt:lpstr>
      <vt:lpstr>Flama</vt:lpstr>
      <vt:lpstr>franklin-gothic-urw</vt:lpstr>
      <vt:lpstr>freight-book</vt:lpstr>
      <vt:lpstr>Georgia Pro</vt:lpstr>
      <vt:lpstr>LabGrotesque</vt:lpstr>
      <vt:lpstr>Myriad Web Pro</vt:lpstr>
      <vt:lpstr>nyt-cheltenham</vt:lpstr>
      <vt:lpstr>nyt-imperial</vt:lpstr>
      <vt:lpstr>Open Sans</vt:lpstr>
      <vt:lpstr>OpenSans</vt:lpstr>
      <vt:lpstr>PublicoText</vt:lpstr>
      <vt:lpstr>Retina</vt:lpstr>
      <vt:lpstr>Roboto</vt:lpstr>
      <vt:lpstr>Times New Roman</vt:lpstr>
      <vt:lpstr>Unify Sans</vt:lpstr>
      <vt:lpstr>var(--font-serif-display)</vt:lpstr>
      <vt:lpstr>Wingdings</vt:lpstr>
      <vt:lpstr>NCIRD-2016-9b</vt:lpstr>
      <vt:lpstr>NCIRD-2016-5</vt:lpstr>
      <vt:lpstr>1_NCIRD-2016-9b</vt:lpstr>
      <vt:lpstr>PowerPoint Presentation</vt:lpstr>
      <vt:lpstr>PowerPoint Presentation</vt:lpstr>
      <vt:lpstr>Important definitions</vt:lpstr>
      <vt:lpstr>PowerPoint Presentation</vt:lpstr>
      <vt:lpstr>Focus of the presentation Providing insights into the state of COVID-19 vaccine acceptance, factors that influence confidence and hesitancy, and how to approach vaccination communication and education to address hesitancy and foster acceptance.  </vt:lpstr>
      <vt:lpstr>1. The COVID-19 Vaccination Communication Landscape</vt:lpstr>
      <vt:lpstr>PowerPoint Presentation</vt:lpstr>
      <vt:lpstr>PowerPoint Presentation</vt:lpstr>
      <vt:lpstr>PowerPoint Presentation</vt:lpstr>
      <vt:lpstr>PowerPoint Presentation</vt:lpstr>
      <vt:lpstr>PowerPoint Presentation</vt:lpstr>
      <vt:lpstr>PowerPoint Presentation</vt:lpstr>
      <vt:lpstr>Key findings summary.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 the goal(s) or objective(s) of your communication efforts and messages. What does success look like?</vt:lpstr>
      <vt:lpstr>Use core risk and health communication principles </vt:lpstr>
      <vt:lpstr>PowerPoint Presentation</vt:lpstr>
      <vt:lpstr>PowerPoint Presentation</vt:lpstr>
      <vt:lpstr>Draw upon what we’ve learned from influenza vaccination hesitancy and declination; similar beliefs are happening with COVID-19 vaccination, including. . .</vt:lpstr>
      <vt:lpstr>PowerPoint Presentation</vt:lpstr>
      <vt:lpstr>PowerPoint Presentation</vt:lpstr>
      <vt:lpstr>PowerPoint Presentation</vt:lpstr>
      <vt:lpstr>PowerPoint Presentation</vt:lpstr>
      <vt:lpstr>PowerPoint Presentation</vt:lpstr>
      <vt:lpstr>The Ad Council’s COVID-19 Vaccination Efforts and Resources https://www.adcouncil.org/campaign/coronavirus-prevention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Nowak</dc:creator>
  <cp:lastModifiedBy>Glen Nowak</cp:lastModifiedBy>
  <cp:revision>10</cp:revision>
  <dcterms:created xsi:type="dcterms:W3CDTF">2021-01-11T03:47:36Z</dcterms:created>
  <dcterms:modified xsi:type="dcterms:W3CDTF">2021-01-11T20:02:15Z</dcterms:modified>
</cp:coreProperties>
</file>